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6"/>
  </p:notesMasterIdLst>
  <p:sldIdLst>
    <p:sldId id="338" r:id="rId2"/>
    <p:sldId id="258" r:id="rId3"/>
    <p:sldId id="337"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339" r:id="rId42"/>
    <p:sldId id="340" r:id="rId43"/>
    <p:sldId id="299" r:id="rId44"/>
    <p:sldId id="300" r:id="rId45"/>
    <p:sldId id="301" r:id="rId46"/>
    <p:sldId id="302" r:id="rId47"/>
    <p:sldId id="303" r:id="rId48"/>
    <p:sldId id="304" r:id="rId49"/>
    <p:sldId id="305" r:id="rId50"/>
    <p:sldId id="332" r:id="rId51"/>
    <p:sldId id="333" r:id="rId52"/>
    <p:sldId id="334" r:id="rId53"/>
    <p:sldId id="335" r:id="rId54"/>
    <p:sldId id="336"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1"/>
  </p:normalViewPr>
  <p:slideViewPr>
    <p:cSldViewPr snapToGrid="0" snapToObjects="1">
      <p:cViewPr varScale="1">
        <p:scale>
          <a:sx n="121" d="100"/>
          <a:sy n="121" d="100"/>
        </p:scale>
        <p:origin x="-2800" y="-104"/>
      </p:cViewPr>
      <p:guideLst>
        <p:guide orient="horz" pos="2854"/>
        <p:guide pos="3104"/>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932C88-9D57-462F-A3D8-DF9983189300}"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it-IT"/>
        </a:p>
      </dgm:t>
    </dgm:pt>
    <dgm:pt modelId="{B2081214-B6BA-4C1E-9861-800EF2BCD921}">
      <dgm:prSet phldrT="[Testo]" custT="1"/>
      <dgm:spPr>
        <a:solidFill>
          <a:srgbClr val="A50000"/>
        </a:solidFill>
        <a:ln>
          <a:solidFill>
            <a:srgbClr val="000099"/>
          </a:solidFill>
        </a:ln>
      </dgm:spPr>
      <dgm:t>
        <a:bodyPr/>
        <a:lstStyle/>
        <a:p>
          <a:r>
            <a:rPr lang="it-IT" sz="2800" b="1" dirty="0" err="1" smtClean="0">
              <a:latin typeface="+mn-lt"/>
            </a:rPr>
            <a:t>Medical</a:t>
          </a:r>
          <a:r>
            <a:rPr lang="it-IT" sz="2800" b="1" dirty="0" smtClean="0">
              <a:latin typeface="+mn-lt"/>
            </a:rPr>
            <a:t> </a:t>
          </a:r>
          <a:r>
            <a:rPr lang="it-IT" sz="2800" b="1" dirty="0" err="1" smtClean="0">
              <a:latin typeface="+mn-lt"/>
            </a:rPr>
            <a:t>doctors</a:t>
          </a:r>
          <a:endParaRPr lang="it-IT" sz="2800" b="1" dirty="0">
            <a:latin typeface="+mn-lt"/>
          </a:endParaRPr>
        </a:p>
      </dgm:t>
    </dgm:pt>
    <dgm:pt modelId="{E405268A-151A-4038-8163-B7FF3D5AA029}" type="parTrans" cxnId="{1DA78457-14CF-4842-A3F6-BC15A2DE0D4E}">
      <dgm:prSet/>
      <dgm:spPr/>
      <dgm:t>
        <a:bodyPr/>
        <a:lstStyle/>
        <a:p>
          <a:endParaRPr lang="it-IT"/>
        </a:p>
      </dgm:t>
    </dgm:pt>
    <dgm:pt modelId="{69C7188A-CC47-46B0-A3EB-264275BB3B93}" type="sibTrans" cxnId="{1DA78457-14CF-4842-A3F6-BC15A2DE0D4E}">
      <dgm:prSet/>
      <dgm:spPr/>
      <dgm:t>
        <a:bodyPr/>
        <a:lstStyle/>
        <a:p>
          <a:endParaRPr lang="it-IT"/>
        </a:p>
      </dgm:t>
    </dgm:pt>
    <dgm:pt modelId="{48020551-B57B-4812-9808-760CF88E092B}">
      <dgm:prSet phldrT="[Testo]" custT="1"/>
      <dgm:spPr>
        <a:ln>
          <a:solidFill>
            <a:srgbClr val="000099"/>
          </a:solidFill>
        </a:ln>
      </dgm:spPr>
      <dgm:t>
        <a:bodyPr/>
        <a:lstStyle/>
        <a:p>
          <a:r>
            <a:rPr lang="it-IT" sz="1400" b="1" dirty="0" smtClean="0">
              <a:solidFill>
                <a:srgbClr val="FF0000"/>
              </a:solidFill>
              <a:latin typeface="Arial Rounded MT Bold" panose="020F0704030504030204" pitchFamily="34" charset="0"/>
            </a:rPr>
            <a:t>Prof. Giovanni Meola</a:t>
          </a:r>
        </a:p>
        <a:p>
          <a:r>
            <a:rPr lang="it-IT" sz="1400" dirty="0" smtClean="0">
              <a:solidFill>
                <a:schemeClr val="tx1"/>
              </a:solidFill>
              <a:latin typeface="Arial Rounded MT Bold" panose="020F0704030504030204" pitchFamily="34" charset="0"/>
            </a:rPr>
            <a:t>Dr. Giuseppe Rotondo</a:t>
          </a:r>
        </a:p>
        <a:p>
          <a:r>
            <a:rPr lang="it-IT" sz="1400" dirty="0" smtClean="0">
              <a:latin typeface="Arial Rounded MT Bold" panose="020F0704030504030204" pitchFamily="34" charset="0"/>
            </a:rPr>
            <a:t>Dr. Barbara Fossati</a:t>
          </a:r>
        </a:p>
        <a:p>
          <a:r>
            <a:rPr lang="it-IT" sz="1400" dirty="0" smtClean="0">
              <a:latin typeface="Arial Rounded MT Bold" panose="020F0704030504030204" pitchFamily="34" charset="0"/>
            </a:rPr>
            <a:t>Dr. Enrico Bugiardini</a:t>
          </a:r>
        </a:p>
        <a:p>
          <a:r>
            <a:rPr lang="it-IT" sz="1400" dirty="0" smtClean="0">
              <a:latin typeface="Arial Rounded MT Bold" panose="020F0704030504030204" pitchFamily="34" charset="0"/>
            </a:rPr>
            <a:t>Dr. Mauro </a:t>
          </a:r>
          <a:r>
            <a:rPr lang="it-IT" sz="1400" dirty="0" err="1" smtClean="0">
              <a:latin typeface="Arial Rounded MT Bold" panose="020F0704030504030204" pitchFamily="34" charset="0"/>
            </a:rPr>
            <a:t>Toffetti</a:t>
          </a:r>
          <a:endParaRPr lang="it-IT" sz="1400" dirty="0" smtClean="0">
            <a:latin typeface="Arial Rounded MT Bold" panose="020F0704030504030204" pitchFamily="34" charset="0"/>
          </a:endParaRPr>
        </a:p>
        <a:p>
          <a:r>
            <a:rPr lang="it-IT" sz="1400" dirty="0" smtClean="0">
              <a:latin typeface="Arial Rounded MT Bold" panose="020F0704030504030204" pitchFamily="34" charset="0"/>
            </a:rPr>
            <a:t>Dr. Elisa </a:t>
          </a:r>
          <a:r>
            <a:rPr lang="it-IT" sz="1400" dirty="0" err="1" smtClean="0">
              <a:latin typeface="Arial Rounded MT Bold" panose="020F0704030504030204" pitchFamily="34" charset="0"/>
            </a:rPr>
            <a:t>Brigonzi</a:t>
          </a:r>
          <a:endParaRPr lang="it-IT" sz="1400" dirty="0" smtClean="0">
            <a:latin typeface="Arial Rounded MT Bold" panose="020F0704030504030204" pitchFamily="34" charset="0"/>
          </a:endParaRPr>
        </a:p>
        <a:p>
          <a:r>
            <a:rPr lang="it-IT" sz="1400" dirty="0" smtClean="0">
              <a:latin typeface="Arial Rounded MT Bold" panose="020F0704030504030204" pitchFamily="34" charset="0"/>
            </a:rPr>
            <a:t>Dr. Michele Cavalli</a:t>
          </a:r>
        </a:p>
        <a:p>
          <a:r>
            <a:rPr lang="it-IT" sz="1400" dirty="0" smtClean="0">
              <a:latin typeface="Arial Rounded MT Bold" panose="020F0704030504030204" pitchFamily="34" charset="0"/>
            </a:rPr>
            <a:t>Dr. Lorenzo Saraceno</a:t>
          </a:r>
        </a:p>
      </dgm:t>
    </dgm:pt>
    <dgm:pt modelId="{F09D6774-5395-4D08-BD10-D104B7270F8E}" type="parTrans" cxnId="{AEDA07AB-00B4-4F9D-9F21-34CA15AB7244}">
      <dgm:prSet/>
      <dgm:spPr>
        <a:ln>
          <a:solidFill>
            <a:srgbClr val="000099"/>
          </a:solidFill>
        </a:ln>
      </dgm:spPr>
      <dgm:t>
        <a:bodyPr/>
        <a:lstStyle/>
        <a:p>
          <a:endParaRPr lang="it-IT"/>
        </a:p>
      </dgm:t>
    </dgm:pt>
    <dgm:pt modelId="{3DBBBE35-B28F-4431-AE2E-CD6275B79927}" type="sibTrans" cxnId="{AEDA07AB-00B4-4F9D-9F21-34CA15AB7244}">
      <dgm:prSet/>
      <dgm:spPr/>
      <dgm:t>
        <a:bodyPr/>
        <a:lstStyle/>
        <a:p>
          <a:endParaRPr lang="it-IT"/>
        </a:p>
      </dgm:t>
    </dgm:pt>
    <dgm:pt modelId="{FAB6F14E-A35E-424F-BCFD-0D73415FF1FE}">
      <dgm:prSet phldrT="[Testo]" custT="1"/>
      <dgm:spPr>
        <a:solidFill>
          <a:srgbClr val="A50000"/>
        </a:solidFill>
        <a:ln>
          <a:solidFill>
            <a:srgbClr val="33CC33"/>
          </a:solidFill>
        </a:ln>
      </dgm:spPr>
      <dgm:t>
        <a:bodyPr/>
        <a:lstStyle/>
        <a:p>
          <a:r>
            <a:rPr lang="it-IT" sz="2800" dirty="0" err="1" smtClean="0">
              <a:latin typeface="Arial Rounded MT Bold" panose="020F0704030504030204" pitchFamily="34" charset="0"/>
            </a:rPr>
            <a:t>Biologists</a:t>
          </a:r>
          <a:endParaRPr lang="it-IT" sz="2800" dirty="0">
            <a:latin typeface="Arial Rounded MT Bold" panose="020F0704030504030204" pitchFamily="34" charset="0"/>
          </a:endParaRPr>
        </a:p>
      </dgm:t>
    </dgm:pt>
    <dgm:pt modelId="{0F8F5BC3-C73A-4636-9B56-43EB185E2155}" type="parTrans" cxnId="{385EB9CB-B018-4E79-A3E5-D407A77BA284}">
      <dgm:prSet/>
      <dgm:spPr/>
      <dgm:t>
        <a:bodyPr/>
        <a:lstStyle/>
        <a:p>
          <a:endParaRPr lang="it-IT"/>
        </a:p>
      </dgm:t>
    </dgm:pt>
    <dgm:pt modelId="{622D0386-2C23-4F55-B2EB-F0F54768BC6D}" type="sibTrans" cxnId="{385EB9CB-B018-4E79-A3E5-D407A77BA284}">
      <dgm:prSet/>
      <dgm:spPr/>
      <dgm:t>
        <a:bodyPr/>
        <a:lstStyle/>
        <a:p>
          <a:endParaRPr lang="it-IT"/>
        </a:p>
      </dgm:t>
    </dgm:pt>
    <dgm:pt modelId="{982B5C10-A823-4038-B5B7-887EB7150A8F}">
      <dgm:prSet phldrT="[Testo]" custT="1"/>
      <dgm:spPr>
        <a:ln>
          <a:solidFill>
            <a:srgbClr val="33CC33"/>
          </a:solidFill>
        </a:ln>
      </dgm:spPr>
      <dgm:t>
        <a:bodyPr/>
        <a:lstStyle/>
        <a:p>
          <a:pPr marL="0" marR="0" indent="0" defTabSz="914400" eaLnBrk="1" fontAlgn="auto" latinLnBrk="0" hangingPunct="1">
            <a:lnSpc>
              <a:spcPct val="100000"/>
            </a:lnSpc>
            <a:spcBef>
              <a:spcPts val="0"/>
            </a:spcBef>
            <a:spcAft>
              <a:spcPts val="600"/>
            </a:spcAft>
            <a:buClrTx/>
            <a:buSzTx/>
            <a:buFontTx/>
            <a:buNone/>
            <a:tabLst/>
            <a:defRPr/>
          </a:pPr>
          <a:r>
            <a:rPr lang="it-IT" sz="1400" b="1" dirty="0" smtClean="0">
              <a:solidFill>
                <a:srgbClr val="FF0000"/>
              </a:solidFill>
              <a:latin typeface="Arial Rounded MT Bold" panose="020F0704030504030204" pitchFamily="34" charset="0"/>
            </a:rPr>
            <a:t>Dott.ssa Rosanna Cardani</a:t>
          </a:r>
        </a:p>
        <a:p>
          <a:pPr marL="0" marR="0" indent="0" defTabSz="914400" eaLnBrk="1" fontAlgn="auto" latinLnBrk="0" hangingPunct="1">
            <a:lnSpc>
              <a:spcPct val="100000"/>
            </a:lnSpc>
            <a:spcBef>
              <a:spcPts val="0"/>
            </a:spcBef>
            <a:spcAft>
              <a:spcPts val="600"/>
            </a:spcAft>
            <a:buClrTx/>
            <a:buSzTx/>
            <a:buFontTx/>
            <a:buNone/>
            <a:tabLst/>
            <a:defRPr/>
          </a:pPr>
          <a:r>
            <a:rPr lang="it-IT" sz="1400" dirty="0" smtClean="0">
              <a:latin typeface="Arial Rounded MT Bold" panose="020F0704030504030204" pitchFamily="34" charset="0"/>
            </a:rPr>
            <a:t>Dott.ssa Laura V Renna</a:t>
          </a:r>
        </a:p>
        <a:p>
          <a:pPr marL="0" marR="0" indent="0" defTabSz="914400" eaLnBrk="1" fontAlgn="auto" latinLnBrk="0" hangingPunct="1">
            <a:lnSpc>
              <a:spcPct val="100000"/>
            </a:lnSpc>
            <a:spcBef>
              <a:spcPts val="0"/>
            </a:spcBef>
            <a:spcAft>
              <a:spcPts val="600"/>
            </a:spcAft>
            <a:buClrTx/>
            <a:buSzTx/>
            <a:buFontTx/>
            <a:buNone/>
            <a:tabLst/>
            <a:defRPr/>
          </a:pPr>
          <a:r>
            <a:rPr lang="it-IT" sz="1400" dirty="0" smtClean="0">
              <a:latin typeface="Arial Rounded MT Bold" panose="020F0704030504030204" pitchFamily="34" charset="0"/>
            </a:rPr>
            <a:t>Dott.ssa Rea Valaperta</a:t>
          </a:r>
        </a:p>
        <a:p>
          <a:pPr defTabSz="622300">
            <a:lnSpc>
              <a:spcPct val="90000"/>
            </a:lnSpc>
            <a:spcBef>
              <a:spcPct val="0"/>
            </a:spcBef>
            <a:spcAft>
              <a:spcPct val="35000"/>
            </a:spcAft>
          </a:pPr>
          <a:r>
            <a:rPr lang="it-IT" sz="1400" dirty="0" smtClean="0">
              <a:latin typeface="Arial Rounded MT Bold" panose="020F0704030504030204" pitchFamily="34" charset="0"/>
            </a:rPr>
            <a:t>Dott.ssa Francesca </a:t>
          </a:r>
          <a:r>
            <a:rPr lang="it-IT" sz="1400" dirty="0" err="1" smtClean="0">
              <a:latin typeface="Arial Rounded MT Bold" panose="020F0704030504030204" pitchFamily="34" charset="0"/>
            </a:rPr>
            <a:t>Bosè</a:t>
          </a:r>
          <a:endParaRPr lang="it-IT" sz="1400" dirty="0" smtClean="0">
            <a:latin typeface="Arial Rounded MT Bold" panose="020F0704030504030204" pitchFamily="34" charset="0"/>
          </a:endParaRPr>
        </a:p>
      </dgm:t>
    </dgm:pt>
    <dgm:pt modelId="{2E681672-D07E-4E2B-B33F-2DDB377D240F}" type="parTrans" cxnId="{F2552020-5CDC-4E2F-96A2-43321F778EAA}">
      <dgm:prSet/>
      <dgm:spPr>
        <a:ln>
          <a:solidFill>
            <a:srgbClr val="33CC33"/>
          </a:solidFill>
        </a:ln>
      </dgm:spPr>
      <dgm:t>
        <a:bodyPr/>
        <a:lstStyle/>
        <a:p>
          <a:endParaRPr lang="it-IT"/>
        </a:p>
      </dgm:t>
    </dgm:pt>
    <dgm:pt modelId="{2E0B62D7-B870-4F3A-AA1E-E54DF1B8F9C2}" type="sibTrans" cxnId="{F2552020-5CDC-4E2F-96A2-43321F778EAA}">
      <dgm:prSet/>
      <dgm:spPr/>
      <dgm:t>
        <a:bodyPr/>
        <a:lstStyle/>
        <a:p>
          <a:endParaRPr lang="it-IT"/>
        </a:p>
      </dgm:t>
    </dgm:pt>
    <dgm:pt modelId="{147355A4-ACBB-4100-BDAB-B08AE5E40CB6}" type="pres">
      <dgm:prSet presAssocID="{F9932C88-9D57-462F-A3D8-DF9983189300}" presName="diagram" presStyleCnt="0">
        <dgm:presLayoutVars>
          <dgm:chPref val="1"/>
          <dgm:dir/>
          <dgm:animOne val="branch"/>
          <dgm:animLvl val="lvl"/>
          <dgm:resizeHandles/>
        </dgm:presLayoutVars>
      </dgm:prSet>
      <dgm:spPr/>
      <dgm:t>
        <a:bodyPr/>
        <a:lstStyle/>
        <a:p>
          <a:endParaRPr lang="it-IT"/>
        </a:p>
      </dgm:t>
    </dgm:pt>
    <dgm:pt modelId="{B9A0E4C0-64B9-47D9-A9E7-E104A516CF70}" type="pres">
      <dgm:prSet presAssocID="{B2081214-B6BA-4C1E-9861-800EF2BCD921}" presName="root" presStyleCnt="0"/>
      <dgm:spPr/>
    </dgm:pt>
    <dgm:pt modelId="{A3A32E1A-3E2B-43FD-988F-D01133D615B7}" type="pres">
      <dgm:prSet presAssocID="{B2081214-B6BA-4C1E-9861-800EF2BCD921}" presName="rootComposite" presStyleCnt="0"/>
      <dgm:spPr/>
    </dgm:pt>
    <dgm:pt modelId="{E7E02F99-7119-459A-97BE-11D27C74F477}" type="pres">
      <dgm:prSet presAssocID="{B2081214-B6BA-4C1E-9861-800EF2BCD921}" presName="rootText" presStyleLbl="node1" presStyleIdx="0" presStyleCnt="2"/>
      <dgm:spPr/>
      <dgm:t>
        <a:bodyPr/>
        <a:lstStyle/>
        <a:p>
          <a:endParaRPr lang="it-IT"/>
        </a:p>
      </dgm:t>
    </dgm:pt>
    <dgm:pt modelId="{70AD9A36-B401-4908-A62D-313DF8B935B2}" type="pres">
      <dgm:prSet presAssocID="{B2081214-B6BA-4C1E-9861-800EF2BCD921}" presName="rootConnector" presStyleLbl="node1" presStyleIdx="0" presStyleCnt="2"/>
      <dgm:spPr/>
      <dgm:t>
        <a:bodyPr/>
        <a:lstStyle/>
        <a:p>
          <a:endParaRPr lang="it-IT"/>
        </a:p>
      </dgm:t>
    </dgm:pt>
    <dgm:pt modelId="{9105C2C5-D909-45C4-9A47-517C6D97945A}" type="pres">
      <dgm:prSet presAssocID="{B2081214-B6BA-4C1E-9861-800EF2BCD921}" presName="childShape" presStyleCnt="0"/>
      <dgm:spPr/>
    </dgm:pt>
    <dgm:pt modelId="{B0DBE69C-4AA1-4EDD-917C-F6D4E8FB0B67}" type="pres">
      <dgm:prSet presAssocID="{F09D6774-5395-4D08-BD10-D104B7270F8E}" presName="Name13" presStyleLbl="parChTrans1D2" presStyleIdx="0" presStyleCnt="2"/>
      <dgm:spPr/>
      <dgm:t>
        <a:bodyPr/>
        <a:lstStyle/>
        <a:p>
          <a:endParaRPr lang="it-IT"/>
        </a:p>
      </dgm:t>
    </dgm:pt>
    <dgm:pt modelId="{8775AB40-A504-4657-94E8-F56323C617A3}" type="pres">
      <dgm:prSet presAssocID="{48020551-B57B-4812-9808-760CF88E092B}" presName="childText" presStyleLbl="bgAcc1" presStyleIdx="0" presStyleCnt="2" custScaleX="146437" custScaleY="207940" custLinFactNeighborY="2093">
        <dgm:presLayoutVars>
          <dgm:bulletEnabled val="1"/>
        </dgm:presLayoutVars>
      </dgm:prSet>
      <dgm:spPr/>
      <dgm:t>
        <a:bodyPr/>
        <a:lstStyle/>
        <a:p>
          <a:endParaRPr lang="it-IT"/>
        </a:p>
      </dgm:t>
    </dgm:pt>
    <dgm:pt modelId="{85A32460-DA15-431E-B12C-78561965CA35}" type="pres">
      <dgm:prSet presAssocID="{FAB6F14E-A35E-424F-BCFD-0D73415FF1FE}" presName="root" presStyleCnt="0"/>
      <dgm:spPr/>
    </dgm:pt>
    <dgm:pt modelId="{509ACD4F-DCB3-4DF7-A762-E9E93A557855}" type="pres">
      <dgm:prSet presAssocID="{FAB6F14E-A35E-424F-BCFD-0D73415FF1FE}" presName="rootComposite" presStyleCnt="0"/>
      <dgm:spPr/>
    </dgm:pt>
    <dgm:pt modelId="{7CEC2525-46A9-429D-AF6F-7DE1DF11D8FB}" type="pres">
      <dgm:prSet presAssocID="{FAB6F14E-A35E-424F-BCFD-0D73415FF1FE}" presName="rootText" presStyleLbl="node1" presStyleIdx="1" presStyleCnt="2"/>
      <dgm:spPr/>
      <dgm:t>
        <a:bodyPr/>
        <a:lstStyle/>
        <a:p>
          <a:endParaRPr lang="it-IT"/>
        </a:p>
      </dgm:t>
    </dgm:pt>
    <dgm:pt modelId="{8B6C06AC-961D-4544-8484-78F3CD95CA60}" type="pres">
      <dgm:prSet presAssocID="{FAB6F14E-A35E-424F-BCFD-0D73415FF1FE}" presName="rootConnector" presStyleLbl="node1" presStyleIdx="1" presStyleCnt="2"/>
      <dgm:spPr/>
      <dgm:t>
        <a:bodyPr/>
        <a:lstStyle/>
        <a:p>
          <a:endParaRPr lang="it-IT"/>
        </a:p>
      </dgm:t>
    </dgm:pt>
    <dgm:pt modelId="{AF26A902-4352-4B05-9BD6-77869202A9A9}" type="pres">
      <dgm:prSet presAssocID="{FAB6F14E-A35E-424F-BCFD-0D73415FF1FE}" presName="childShape" presStyleCnt="0"/>
      <dgm:spPr/>
    </dgm:pt>
    <dgm:pt modelId="{A5EFA914-EFE5-49AE-981C-7FF85ED4DF24}" type="pres">
      <dgm:prSet presAssocID="{2E681672-D07E-4E2B-B33F-2DDB377D240F}" presName="Name13" presStyleLbl="parChTrans1D2" presStyleIdx="1" presStyleCnt="2"/>
      <dgm:spPr/>
      <dgm:t>
        <a:bodyPr/>
        <a:lstStyle/>
        <a:p>
          <a:endParaRPr lang="it-IT"/>
        </a:p>
      </dgm:t>
    </dgm:pt>
    <dgm:pt modelId="{A83B0B84-8274-4F70-9E7A-FA47E397C925}" type="pres">
      <dgm:prSet presAssocID="{982B5C10-A823-4038-B5B7-887EB7150A8F}" presName="childText" presStyleLbl="bgAcc1" presStyleIdx="1" presStyleCnt="2" custScaleX="142884" custScaleY="158038" custLinFactNeighborY="-9404">
        <dgm:presLayoutVars>
          <dgm:bulletEnabled val="1"/>
        </dgm:presLayoutVars>
      </dgm:prSet>
      <dgm:spPr/>
      <dgm:t>
        <a:bodyPr/>
        <a:lstStyle/>
        <a:p>
          <a:endParaRPr lang="it-IT"/>
        </a:p>
      </dgm:t>
    </dgm:pt>
  </dgm:ptLst>
  <dgm:cxnLst>
    <dgm:cxn modelId="{73D32FEF-2908-1646-8443-BBDEF3557A34}" type="presOf" srcId="{2E681672-D07E-4E2B-B33F-2DDB377D240F}" destId="{A5EFA914-EFE5-49AE-981C-7FF85ED4DF24}" srcOrd="0" destOrd="0" presId="urn:microsoft.com/office/officeart/2005/8/layout/hierarchy3"/>
    <dgm:cxn modelId="{92C93C1A-1CC2-8342-869D-6FD3C2576559}" type="presOf" srcId="{FAB6F14E-A35E-424F-BCFD-0D73415FF1FE}" destId="{7CEC2525-46A9-429D-AF6F-7DE1DF11D8FB}" srcOrd="0" destOrd="0" presId="urn:microsoft.com/office/officeart/2005/8/layout/hierarchy3"/>
    <dgm:cxn modelId="{09FBC03B-DCBF-6740-BBAA-5F2C311305D8}" type="presOf" srcId="{48020551-B57B-4812-9808-760CF88E092B}" destId="{8775AB40-A504-4657-94E8-F56323C617A3}" srcOrd="0" destOrd="0" presId="urn:microsoft.com/office/officeart/2005/8/layout/hierarchy3"/>
    <dgm:cxn modelId="{1E86B071-17CE-4D40-9C75-AB39D75CC195}" type="presOf" srcId="{FAB6F14E-A35E-424F-BCFD-0D73415FF1FE}" destId="{8B6C06AC-961D-4544-8484-78F3CD95CA60}" srcOrd="1" destOrd="0" presId="urn:microsoft.com/office/officeart/2005/8/layout/hierarchy3"/>
    <dgm:cxn modelId="{F2552020-5CDC-4E2F-96A2-43321F778EAA}" srcId="{FAB6F14E-A35E-424F-BCFD-0D73415FF1FE}" destId="{982B5C10-A823-4038-B5B7-887EB7150A8F}" srcOrd="0" destOrd="0" parTransId="{2E681672-D07E-4E2B-B33F-2DDB377D240F}" sibTransId="{2E0B62D7-B870-4F3A-AA1E-E54DF1B8F9C2}"/>
    <dgm:cxn modelId="{1DA78457-14CF-4842-A3F6-BC15A2DE0D4E}" srcId="{F9932C88-9D57-462F-A3D8-DF9983189300}" destId="{B2081214-B6BA-4C1E-9861-800EF2BCD921}" srcOrd="0" destOrd="0" parTransId="{E405268A-151A-4038-8163-B7FF3D5AA029}" sibTransId="{69C7188A-CC47-46B0-A3EB-264275BB3B93}"/>
    <dgm:cxn modelId="{1DF561B9-53B9-8F49-A68F-F6A7B34D372F}" type="presOf" srcId="{F9932C88-9D57-462F-A3D8-DF9983189300}" destId="{147355A4-ACBB-4100-BDAB-B08AE5E40CB6}" srcOrd="0" destOrd="0" presId="urn:microsoft.com/office/officeart/2005/8/layout/hierarchy3"/>
    <dgm:cxn modelId="{4D788F21-E7DD-F946-B388-14ECB45268AE}" type="presOf" srcId="{B2081214-B6BA-4C1E-9861-800EF2BCD921}" destId="{E7E02F99-7119-459A-97BE-11D27C74F477}" srcOrd="0" destOrd="0" presId="urn:microsoft.com/office/officeart/2005/8/layout/hierarchy3"/>
    <dgm:cxn modelId="{385EB9CB-B018-4E79-A3E5-D407A77BA284}" srcId="{F9932C88-9D57-462F-A3D8-DF9983189300}" destId="{FAB6F14E-A35E-424F-BCFD-0D73415FF1FE}" srcOrd="1" destOrd="0" parTransId="{0F8F5BC3-C73A-4636-9B56-43EB185E2155}" sibTransId="{622D0386-2C23-4F55-B2EB-F0F54768BC6D}"/>
    <dgm:cxn modelId="{FFEE892A-775A-4241-B1B5-9854B41F305B}" type="presOf" srcId="{982B5C10-A823-4038-B5B7-887EB7150A8F}" destId="{A83B0B84-8274-4F70-9E7A-FA47E397C925}" srcOrd="0" destOrd="0" presId="urn:microsoft.com/office/officeart/2005/8/layout/hierarchy3"/>
    <dgm:cxn modelId="{AEDA07AB-00B4-4F9D-9F21-34CA15AB7244}" srcId="{B2081214-B6BA-4C1E-9861-800EF2BCD921}" destId="{48020551-B57B-4812-9808-760CF88E092B}" srcOrd="0" destOrd="0" parTransId="{F09D6774-5395-4D08-BD10-D104B7270F8E}" sibTransId="{3DBBBE35-B28F-4431-AE2E-CD6275B79927}"/>
    <dgm:cxn modelId="{99A7643C-66FA-8948-B196-0A437C486C31}" type="presOf" srcId="{B2081214-B6BA-4C1E-9861-800EF2BCD921}" destId="{70AD9A36-B401-4908-A62D-313DF8B935B2}" srcOrd="1" destOrd="0" presId="urn:microsoft.com/office/officeart/2005/8/layout/hierarchy3"/>
    <dgm:cxn modelId="{CFDCDB07-3537-1E44-9153-CB185C530473}" type="presOf" srcId="{F09D6774-5395-4D08-BD10-D104B7270F8E}" destId="{B0DBE69C-4AA1-4EDD-917C-F6D4E8FB0B67}" srcOrd="0" destOrd="0" presId="urn:microsoft.com/office/officeart/2005/8/layout/hierarchy3"/>
    <dgm:cxn modelId="{F6106745-9A14-C943-B8A0-BC1A58C6429C}" type="presParOf" srcId="{147355A4-ACBB-4100-BDAB-B08AE5E40CB6}" destId="{B9A0E4C0-64B9-47D9-A9E7-E104A516CF70}" srcOrd="0" destOrd="0" presId="urn:microsoft.com/office/officeart/2005/8/layout/hierarchy3"/>
    <dgm:cxn modelId="{B521E5F3-4803-4344-95DB-D249441B9DC4}" type="presParOf" srcId="{B9A0E4C0-64B9-47D9-A9E7-E104A516CF70}" destId="{A3A32E1A-3E2B-43FD-988F-D01133D615B7}" srcOrd="0" destOrd="0" presId="urn:microsoft.com/office/officeart/2005/8/layout/hierarchy3"/>
    <dgm:cxn modelId="{4E451637-B74D-F147-BDC9-FFDD4B041C2A}" type="presParOf" srcId="{A3A32E1A-3E2B-43FD-988F-D01133D615B7}" destId="{E7E02F99-7119-459A-97BE-11D27C74F477}" srcOrd="0" destOrd="0" presId="urn:microsoft.com/office/officeart/2005/8/layout/hierarchy3"/>
    <dgm:cxn modelId="{1CACE81F-1F40-594C-8F0F-1917897B786A}" type="presParOf" srcId="{A3A32E1A-3E2B-43FD-988F-D01133D615B7}" destId="{70AD9A36-B401-4908-A62D-313DF8B935B2}" srcOrd="1" destOrd="0" presId="urn:microsoft.com/office/officeart/2005/8/layout/hierarchy3"/>
    <dgm:cxn modelId="{73FE23B4-EB0F-DD4F-A595-84989F76702B}" type="presParOf" srcId="{B9A0E4C0-64B9-47D9-A9E7-E104A516CF70}" destId="{9105C2C5-D909-45C4-9A47-517C6D97945A}" srcOrd="1" destOrd="0" presId="urn:microsoft.com/office/officeart/2005/8/layout/hierarchy3"/>
    <dgm:cxn modelId="{89AD465B-4627-584F-ACB2-5746BEFCF816}" type="presParOf" srcId="{9105C2C5-D909-45C4-9A47-517C6D97945A}" destId="{B0DBE69C-4AA1-4EDD-917C-F6D4E8FB0B67}" srcOrd="0" destOrd="0" presId="urn:microsoft.com/office/officeart/2005/8/layout/hierarchy3"/>
    <dgm:cxn modelId="{69355459-3EF0-5347-A854-F2A61AEFAB6E}" type="presParOf" srcId="{9105C2C5-D909-45C4-9A47-517C6D97945A}" destId="{8775AB40-A504-4657-94E8-F56323C617A3}" srcOrd="1" destOrd="0" presId="urn:microsoft.com/office/officeart/2005/8/layout/hierarchy3"/>
    <dgm:cxn modelId="{5EC8076C-0643-0B4F-92DC-56C9F37A289A}" type="presParOf" srcId="{147355A4-ACBB-4100-BDAB-B08AE5E40CB6}" destId="{85A32460-DA15-431E-B12C-78561965CA35}" srcOrd="1" destOrd="0" presId="urn:microsoft.com/office/officeart/2005/8/layout/hierarchy3"/>
    <dgm:cxn modelId="{C86040BC-9806-B14C-B338-9DB9713F4642}" type="presParOf" srcId="{85A32460-DA15-431E-B12C-78561965CA35}" destId="{509ACD4F-DCB3-4DF7-A762-E9E93A557855}" srcOrd="0" destOrd="0" presId="urn:microsoft.com/office/officeart/2005/8/layout/hierarchy3"/>
    <dgm:cxn modelId="{36EAD024-0BA6-3341-BAB1-F12CCB49CFFB}" type="presParOf" srcId="{509ACD4F-DCB3-4DF7-A762-E9E93A557855}" destId="{7CEC2525-46A9-429D-AF6F-7DE1DF11D8FB}" srcOrd="0" destOrd="0" presId="urn:microsoft.com/office/officeart/2005/8/layout/hierarchy3"/>
    <dgm:cxn modelId="{D22CF4E8-C7CA-F644-AB0F-1B124DE5441B}" type="presParOf" srcId="{509ACD4F-DCB3-4DF7-A762-E9E93A557855}" destId="{8B6C06AC-961D-4544-8484-78F3CD95CA60}" srcOrd="1" destOrd="0" presId="urn:microsoft.com/office/officeart/2005/8/layout/hierarchy3"/>
    <dgm:cxn modelId="{755FC56C-93C0-1A4F-B53D-09EAE42EDF2E}" type="presParOf" srcId="{85A32460-DA15-431E-B12C-78561965CA35}" destId="{AF26A902-4352-4B05-9BD6-77869202A9A9}" srcOrd="1" destOrd="0" presId="urn:microsoft.com/office/officeart/2005/8/layout/hierarchy3"/>
    <dgm:cxn modelId="{07135980-671B-DA47-A732-D4239528D363}" type="presParOf" srcId="{AF26A902-4352-4B05-9BD6-77869202A9A9}" destId="{A5EFA914-EFE5-49AE-981C-7FF85ED4DF24}" srcOrd="0" destOrd="0" presId="urn:microsoft.com/office/officeart/2005/8/layout/hierarchy3"/>
    <dgm:cxn modelId="{D37234DE-69AA-A34A-9B38-67A6B8F721B6}" type="presParOf" srcId="{AF26A902-4352-4B05-9BD6-77869202A9A9}" destId="{A83B0B84-8274-4F70-9E7A-FA47E397C925}"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02F99-7119-459A-97BE-11D27C74F477}">
      <dsp:nvSpPr>
        <dsp:cNvPr id="0" name=""/>
        <dsp:cNvSpPr/>
      </dsp:nvSpPr>
      <dsp:spPr>
        <a:xfrm>
          <a:off x="3303" y="198619"/>
          <a:ext cx="2202656" cy="1101328"/>
        </a:xfrm>
        <a:prstGeom prst="roundRect">
          <a:avLst>
            <a:gd name="adj" fmla="val 10000"/>
          </a:avLst>
        </a:prstGeom>
        <a:solidFill>
          <a:srgbClr val="A50000"/>
        </a:solidFill>
        <a:ln w="19050" cap="flat" cmpd="sng" algn="ctr">
          <a:solidFill>
            <a:srgbClr val="0000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it-IT" sz="2800" b="1" kern="1200" dirty="0" err="1" smtClean="0">
              <a:latin typeface="+mn-lt"/>
            </a:rPr>
            <a:t>Medical</a:t>
          </a:r>
          <a:r>
            <a:rPr lang="it-IT" sz="2800" b="1" kern="1200" dirty="0" smtClean="0">
              <a:latin typeface="+mn-lt"/>
            </a:rPr>
            <a:t> </a:t>
          </a:r>
          <a:r>
            <a:rPr lang="it-IT" sz="2800" b="1" kern="1200" dirty="0" err="1" smtClean="0">
              <a:latin typeface="+mn-lt"/>
            </a:rPr>
            <a:t>doctors</a:t>
          </a:r>
          <a:endParaRPr lang="it-IT" sz="2800" b="1" kern="1200" dirty="0">
            <a:latin typeface="+mn-lt"/>
          </a:endParaRPr>
        </a:p>
      </dsp:txBody>
      <dsp:txXfrm>
        <a:off x="35560" y="230876"/>
        <a:ext cx="2138142" cy="1036814"/>
      </dsp:txXfrm>
    </dsp:sp>
    <dsp:sp modelId="{B0DBE69C-4AA1-4EDD-917C-F6D4E8FB0B67}">
      <dsp:nvSpPr>
        <dsp:cNvPr id="0" name=""/>
        <dsp:cNvSpPr/>
      </dsp:nvSpPr>
      <dsp:spPr>
        <a:xfrm>
          <a:off x="223569" y="1299947"/>
          <a:ext cx="220265" cy="1443433"/>
        </a:xfrm>
        <a:custGeom>
          <a:avLst/>
          <a:gdLst/>
          <a:ahLst/>
          <a:cxnLst/>
          <a:rect l="0" t="0" r="0" b="0"/>
          <a:pathLst>
            <a:path>
              <a:moveTo>
                <a:pt x="0" y="0"/>
              </a:moveTo>
              <a:lnTo>
                <a:pt x="0" y="1443433"/>
              </a:lnTo>
              <a:lnTo>
                <a:pt x="220265" y="1443433"/>
              </a:lnTo>
            </a:path>
          </a:pathLst>
        </a:custGeom>
        <a:noFill/>
        <a:ln w="19050" cap="flat" cmpd="sng" algn="ctr">
          <a:solidFill>
            <a:srgbClr val="000099"/>
          </a:solidFill>
          <a:prstDash val="solid"/>
        </a:ln>
        <a:effectLst/>
      </dsp:spPr>
      <dsp:style>
        <a:lnRef idx="2">
          <a:scrgbClr r="0" g="0" b="0"/>
        </a:lnRef>
        <a:fillRef idx="0">
          <a:scrgbClr r="0" g="0" b="0"/>
        </a:fillRef>
        <a:effectRef idx="0">
          <a:scrgbClr r="0" g="0" b="0"/>
        </a:effectRef>
        <a:fontRef idx="minor"/>
      </dsp:style>
    </dsp:sp>
    <dsp:sp modelId="{8775AB40-A504-4657-94E8-F56323C617A3}">
      <dsp:nvSpPr>
        <dsp:cNvPr id="0" name=""/>
        <dsp:cNvSpPr/>
      </dsp:nvSpPr>
      <dsp:spPr>
        <a:xfrm>
          <a:off x="443834" y="1598330"/>
          <a:ext cx="2580402" cy="2290101"/>
        </a:xfrm>
        <a:prstGeom prst="roundRect">
          <a:avLst>
            <a:gd name="adj" fmla="val 10000"/>
          </a:avLst>
        </a:prstGeom>
        <a:solidFill>
          <a:schemeClr val="lt1">
            <a:alpha val="90000"/>
            <a:hueOff val="0"/>
            <a:satOff val="0"/>
            <a:lumOff val="0"/>
            <a:alphaOff val="0"/>
          </a:schemeClr>
        </a:solidFill>
        <a:ln w="19050" cap="flat" cmpd="sng" algn="ctr">
          <a:solidFill>
            <a:srgbClr val="000099"/>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it-IT" sz="1400" b="1" kern="1200" dirty="0" smtClean="0">
              <a:solidFill>
                <a:srgbClr val="FF0000"/>
              </a:solidFill>
              <a:latin typeface="Arial Rounded MT Bold" panose="020F0704030504030204" pitchFamily="34" charset="0"/>
            </a:rPr>
            <a:t>Prof. Giovanni Meola</a:t>
          </a:r>
        </a:p>
        <a:p>
          <a:pPr lvl="0" algn="ctr" defTabSz="622300">
            <a:lnSpc>
              <a:spcPct val="90000"/>
            </a:lnSpc>
            <a:spcBef>
              <a:spcPct val="0"/>
            </a:spcBef>
            <a:spcAft>
              <a:spcPct val="35000"/>
            </a:spcAft>
          </a:pPr>
          <a:r>
            <a:rPr lang="it-IT" sz="1400" kern="1200" dirty="0" smtClean="0">
              <a:solidFill>
                <a:schemeClr val="tx1"/>
              </a:solidFill>
              <a:latin typeface="Arial Rounded MT Bold" panose="020F0704030504030204" pitchFamily="34" charset="0"/>
            </a:rPr>
            <a:t>Dr. Giuseppe Rotondo</a:t>
          </a:r>
        </a:p>
        <a:p>
          <a:pPr lvl="0" algn="ctr" defTabSz="622300">
            <a:lnSpc>
              <a:spcPct val="90000"/>
            </a:lnSpc>
            <a:spcBef>
              <a:spcPct val="0"/>
            </a:spcBef>
            <a:spcAft>
              <a:spcPct val="35000"/>
            </a:spcAft>
          </a:pPr>
          <a:r>
            <a:rPr lang="it-IT" sz="1400" kern="1200" dirty="0" smtClean="0">
              <a:latin typeface="Arial Rounded MT Bold" panose="020F0704030504030204" pitchFamily="34" charset="0"/>
            </a:rPr>
            <a:t>Dr. Barbara Fossati</a:t>
          </a:r>
        </a:p>
        <a:p>
          <a:pPr lvl="0" algn="ctr" defTabSz="622300">
            <a:lnSpc>
              <a:spcPct val="90000"/>
            </a:lnSpc>
            <a:spcBef>
              <a:spcPct val="0"/>
            </a:spcBef>
            <a:spcAft>
              <a:spcPct val="35000"/>
            </a:spcAft>
          </a:pPr>
          <a:r>
            <a:rPr lang="it-IT" sz="1400" kern="1200" dirty="0" smtClean="0">
              <a:latin typeface="Arial Rounded MT Bold" panose="020F0704030504030204" pitchFamily="34" charset="0"/>
            </a:rPr>
            <a:t>Dr. Enrico Bugiardini</a:t>
          </a:r>
        </a:p>
        <a:p>
          <a:pPr lvl="0" algn="ctr" defTabSz="622300">
            <a:lnSpc>
              <a:spcPct val="90000"/>
            </a:lnSpc>
            <a:spcBef>
              <a:spcPct val="0"/>
            </a:spcBef>
            <a:spcAft>
              <a:spcPct val="35000"/>
            </a:spcAft>
          </a:pPr>
          <a:r>
            <a:rPr lang="it-IT" sz="1400" kern="1200" dirty="0" smtClean="0">
              <a:latin typeface="Arial Rounded MT Bold" panose="020F0704030504030204" pitchFamily="34" charset="0"/>
            </a:rPr>
            <a:t>Dr. Mauro </a:t>
          </a:r>
          <a:r>
            <a:rPr lang="it-IT" sz="1400" kern="1200" dirty="0" err="1" smtClean="0">
              <a:latin typeface="Arial Rounded MT Bold" panose="020F0704030504030204" pitchFamily="34" charset="0"/>
            </a:rPr>
            <a:t>Toffetti</a:t>
          </a:r>
          <a:endParaRPr lang="it-IT" sz="1400" kern="1200" dirty="0" smtClean="0">
            <a:latin typeface="Arial Rounded MT Bold" panose="020F0704030504030204" pitchFamily="34" charset="0"/>
          </a:endParaRPr>
        </a:p>
        <a:p>
          <a:pPr lvl="0" algn="ctr" defTabSz="622300">
            <a:lnSpc>
              <a:spcPct val="90000"/>
            </a:lnSpc>
            <a:spcBef>
              <a:spcPct val="0"/>
            </a:spcBef>
            <a:spcAft>
              <a:spcPct val="35000"/>
            </a:spcAft>
          </a:pPr>
          <a:r>
            <a:rPr lang="it-IT" sz="1400" kern="1200" dirty="0" smtClean="0">
              <a:latin typeface="Arial Rounded MT Bold" panose="020F0704030504030204" pitchFamily="34" charset="0"/>
            </a:rPr>
            <a:t>Dr. Elisa </a:t>
          </a:r>
          <a:r>
            <a:rPr lang="it-IT" sz="1400" kern="1200" dirty="0" err="1" smtClean="0">
              <a:latin typeface="Arial Rounded MT Bold" panose="020F0704030504030204" pitchFamily="34" charset="0"/>
            </a:rPr>
            <a:t>Brigonzi</a:t>
          </a:r>
          <a:endParaRPr lang="it-IT" sz="1400" kern="1200" dirty="0" smtClean="0">
            <a:latin typeface="Arial Rounded MT Bold" panose="020F0704030504030204" pitchFamily="34" charset="0"/>
          </a:endParaRPr>
        </a:p>
        <a:p>
          <a:pPr lvl="0" algn="ctr" defTabSz="622300">
            <a:lnSpc>
              <a:spcPct val="90000"/>
            </a:lnSpc>
            <a:spcBef>
              <a:spcPct val="0"/>
            </a:spcBef>
            <a:spcAft>
              <a:spcPct val="35000"/>
            </a:spcAft>
          </a:pPr>
          <a:r>
            <a:rPr lang="it-IT" sz="1400" kern="1200" dirty="0" smtClean="0">
              <a:latin typeface="Arial Rounded MT Bold" panose="020F0704030504030204" pitchFamily="34" charset="0"/>
            </a:rPr>
            <a:t>Dr. Michele Cavalli</a:t>
          </a:r>
        </a:p>
        <a:p>
          <a:pPr lvl="0" algn="ctr" defTabSz="622300">
            <a:lnSpc>
              <a:spcPct val="90000"/>
            </a:lnSpc>
            <a:spcBef>
              <a:spcPct val="0"/>
            </a:spcBef>
            <a:spcAft>
              <a:spcPct val="35000"/>
            </a:spcAft>
          </a:pPr>
          <a:r>
            <a:rPr lang="it-IT" sz="1400" kern="1200" dirty="0" smtClean="0">
              <a:latin typeface="Arial Rounded MT Bold" panose="020F0704030504030204" pitchFamily="34" charset="0"/>
            </a:rPr>
            <a:t>Dr. Lorenzo Saraceno</a:t>
          </a:r>
        </a:p>
      </dsp:txBody>
      <dsp:txXfrm>
        <a:off x="510909" y="1665405"/>
        <a:ext cx="2446252" cy="2155951"/>
      </dsp:txXfrm>
    </dsp:sp>
    <dsp:sp modelId="{7CEC2525-46A9-429D-AF6F-7DE1DF11D8FB}">
      <dsp:nvSpPr>
        <dsp:cNvPr id="0" name=""/>
        <dsp:cNvSpPr/>
      </dsp:nvSpPr>
      <dsp:spPr>
        <a:xfrm>
          <a:off x="3134370" y="198619"/>
          <a:ext cx="2202656" cy="1101328"/>
        </a:xfrm>
        <a:prstGeom prst="roundRect">
          <a:avLst>
            <a:gd name="adj" fmla="val 10000"/>
          </a:avLst>
        </a:prstGeom>
        <a:solidFill>
          <a:srgbClr val="A50000"/>
        </a:solidFill>
        <a:ln w="19050" cap="flat" cmpd="sng" algn="ctr">
          <a:solidFill>
            <a:srgbClr val="33CC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it-IT" sz="2800" kern="1200" dirty="0" err="1" smtClean="0">
              <a:latin typeface="Arial Rounded MT Bold" panose="020F0704030504030204" pitchFamily="34" charset="0"/>
            </a:rPr>
            <a:t>Biologists</a:t>
          </a:r>
          <a:endParaRPr lang="it-IT" sz="2800" kern="1200" dirty="0">
            <a:latin typeface="Arial Rounded MT Bold" panose="020F0704030504030204" pitchFamily="34" charset="0"/>
          </a:endParaRPr>
        </a:p>
      </dsp:txBody>
      <dsp:txXfrm>
        <a:off x="3166627" y="230876"/>
        <a:ext cx="2138142" cy="1036814"/>
      </dsp:txXfrm>
    </dsp:sp>
    <dsp:sp modelId="{A5EFA914-EFE5-49AE-981C-7FF85ED4DF24}">
      <dsp:nvSpPr>
        <dsp:cNvPr id="0" name=""/>
        <dsp:cNvSpPr/>
      </dsp:nvSpPr>
      <dsp:spPr>
        <a:xfrm>
          <a:off x="3354636" y="1299947"/>
          <a:ext cx="220265" cy="1042021"/>
        </a:xfrm>
        <a:custGeom>
          <a:avLst/>
          <a:gdLst/>
          <a:ahLst/>
          <a:cxnLst/>
          <a:rect l="0" t="0" r="0" b="0"/>
          <a:pathLst>
            <a:path>
              <a:moveTo>
                <a:pt x="0" y="0"/>
              </a:moveTo>
              <a:lnTo>
                <a:pt x="0" y="1042021"/>
              </a:lnTo>
              <a:lnTo>
                <a:pt x="220265" y="1042021"/>
              </a:lnTo>
            </a:path>
          </a:pathLst>
        </a:custGeom>
        <a:noFill/>
        <a:ln w="19050" cap="flat" cmpd="sng" algn="ctr">
          <a:solidFill>
            <a:srgbClr val="33CC33"/>
          </a:solidFill>
          <a:prstDash val="solid"/>
        </a:ln>
        <a:effectLst/>
      </dsp:spPr>
      <dsp:style>
        <a:lnRef idx="2">
          <a:scrgbClr r="0" g="0" b="0"/>
        </a:lnRef>
        <a:fillRef idx="0">
          <a:scrgbClr r="0" g="0" b="0"/>
        </a:fillRef>
        <a:effectRef idx="0">
          <a:scrgbClr r="0" g="0" b="0"/>
        </a:effectRef>
        <a:fontRef idx="minor"/>
      </dsp:style>
    </dsp:sp>
    <dsp:sp modelId="{A83B0B84-8274-4F70-9E7A-FA47E397C925}">
      <dsp:nvSpPr>
        <dsp:cNvPr id="0" name=""/>
        <dsp:cNvSpPr/>
      </dsp:nvSpPr>
      <dsp:spPr>
        <a:xfrm>
          <a:off x="3574901" y="1471710"/>
          <a:ext cx="2517794" cy="1740516"/>
        </a:xfrm>
        <a:prstGeom prst="roundRect">
          <a:avLst>
            <a:gd name="adj" fmla="val 10000"/>
          </a:avLst>
        </a:prstGeom>
        <a:solidFill>
          <a:schemeClr val="lt1">
            <a:alpha val="90000"/>
            <a:hueOff val="0"/>
            <a:satOff val="0"/>
            <a:lumOff val="0"/>
            <a:alphaOff val="0"/>
          </a:schemeClr>
        </a:solidFill>
        <a:ln w="19050" cap="flat" cmpd="sng" algn="ctr">
          <a:solidFill>
            <a:srgbClr val="33CC33"/>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marR="0" lvl="0" indent="0" algn="ctr" defTabSz="914400" eaLnBrk="1" fontAlgn="auto" latinLnBrk="0" hangingPunct="1">
            <a:lnSpc>
              <a:spcPct val="100000"/>
            </a:lnSpc>
            <a:spcBef>
              <a:spcPct val="0"/>
            </a:spcBef>
            <a:spcAft>
              <a:spcPts val="600"/>
            </a:spcAft>
            <a:buClrTx/>
            <a:buSzTx/>
            <a:buFontTx/>
            <a:buNone/>
            <a:tabLst/>
            <a:defRPr/>
          </a:pPr>
          <a:r>
            <a:rPr lang="it-IT" sz="1400" b="1" kern="1200" dirty="0" smtClean="0">
              <a:solidFill>
                <a:srgbClr val="FF0000"/>
              </a:solidFill>
              <a:latin typeface="Arial Rounded MT Bold" panose="020F0704030504030204" pitchFamily="34" charset="0"/>
            </a:rPr>
            <a:t>Dott.ssa Rosanna Cardani</a:t>
          </a:r>
        </a:p>
        <a:p>
          <a:pPr marL="0" marR="0" lvl="0" indent="0" algn="ctr" defTabSz="914400" eaLnBrk="1" fontAlgn="auto" latinLnBrk="0" hangingPunct="1">
            <a:lnSpc>
              <a:spcPct val="100000"/>
            </a:lnSpc>
            <a:spcBef>
              <a:spcPct val="0"/>
            </a:spcBef>
            <a:spcAft>
              <a:spcPts val="600"/>
            </a:spcAft>
            <a:buClrTx/>
            <a:buSzTx/>
            <a:buFontTx/>
            <a:buNone/>
            <a:tabLst/>
            <a:defRPr/>
          </a:pPr>
          <a:r>
            <a:rPr lang="it-IT" sz="1400" kern="1200" dirty="0" smtClean="0">
              <a:latin typeface="Arial Rounded MT Bold" panose="020F0704030504030204" pitchFamily="34" charset="0"/>
            </a:rPr>
            <a:t>Dott.ssa Laura V Renna</a:t>
          </a:r>
        </a:p>
        <a:p>
          <a:pPr marL="0" marR="0" lvl="0" indent="0" algn="ctr" defTabSz="914400" eaLnBrk="1" fontAlgn="auto" latinLnBrk="0" hangingPunct="1">
            <a:lnSpc>
              <a:spcPct val="100000"/>
            </a:lnSpc>
            <a:spcBef>
              <a:spcPct val="0"/>
            </a:spcBef>
            <a:spcAft>
              <a:spcPts val="600"/>
            </a:spcAft>
            <a:buClrTx/>
            <a:buSzTx/>
            <a:buFontTx/>
            <a:buNone/>
            <a:tabLst/>
            <a:defRPr/>
          </a:pPr>
          <a:r>
            <a:rPr lang="it-IT" sz="1400" kern="1200" dirty="0" smtClean="0">
              <a:latin typeface="Arial Rounded MT Bold" panose="020F0704030504030204" pitchFamily="34" charset="0"/>
            </a:rPr>
            <a:t>Dott.ssa Rea Valaperta</a:t>
          </a:r>
        </a:p>
        <a:p>
          <a:pPr lvl="0" algn="ctr" defTabSz="622300">
            <a:lnSpc>
              <a:spcPct val="90000"/>
            </a:lnSpc>
            <a:spcBef>
              <a:spcPct val="0"/>
            </a:spcBef>
            <a:spcAft>
              <a:spcPct val="35000"/>
            </a:spcAft>
          </a:pPr>
          <a:r>
            <a:rPr lang="it-IT" sz="1400" kern="1200" dirty="0" smtClean="0">
              <a:latin typeface="Arial Rounded MT Bold" panose="020F0704030504030204" pitchFamily="34" charset="0"/>
            </a:rPr>
            <a:t>Dott.ssa Francesca </a:t>
          </a:r>
          <a:r>
            <a:rPr lang="it-IT" sz="1400" kern="1200" dirty="0" err="1" smtClean="0">
              <a:latin typeface="Arial Rounded MT Bold" panose="020F0704030504030204" pitchFamily="34" charset="0"/>
            </a:rPr>
            <a:t>Bosè</a:t>
          </a:r>
          <a:endParaRPr lang="it-IT" sz="1400" kern="1200" dirty="0" smtClean="0">
            <a:latin typeface="Arial Rounded MT Bold" panose="020F0704030504030204" pitchFamily="34" charset="0"/>
          </a:endParaRPr>
        </a:p>
      </dsp:txBody>
      <dsp:txXfrm>
        <a:off x="3625879" y="1522688"/>
        <a:ext cx="2415838" cy="163856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png"/><Relationship Id="rId2" Type="http://schemas.openxmlformats.org/officeDocument/2006/relationships/image" Target="../media/image3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7C658E-1A6B-314E-AD80-F8EE8EB7D7BC}" type="datetimeFigureOut">
              <a:rPr lang="it-IT" smtClean="0"/>
              <a:t>13/09/16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DA1ADA-11F9-314C-B5A8-2F64E930B381}" type="slidenum">
              <a:rPr lang="it-IT" smtClean="0"/>
              <a:t>‹n.›</a:t>
            </a:fld>
            <a:endParaRPr lang="it-IT"/>
          </a:p>
        </p:txBody>
      </p:sp>
    </p:spTree>
    <p:extLst>
      <p:ext uri="{BB962C8B-B14F-4D97-AF65-F5344CB8AC3E}">
        <p14:creationId xmlns:p14="http://schemas.microsoft.com/office/powerpoint/2010/main" val="13224230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EF377432-4D2B-8E40-B658-AECFEBD3EF7D}" type="slidenum">
              <a:rPr lang="en-US" smtClean="0"/>
              <a:pPr>
                <a:defRPr/>
              </a:pPr>
              <a:t>18</a:t>
            </a:fld>
            <a:endParaRPr lang="en-US" smtClean="0"/>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de-DE">
              <a:latin typeface="Arial" charset="0"/>
              <a:ea typeface="ヒラギノ角ゴ Pro W3" charset="0"/>
              <a:cs typeface="ヒラギノ角ゴ Pro W3"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fld id="{69F3F831-74BE-6641-83EE-590FC490AFE7}" type="slidenum">
              <a:rPr lang="en-US" sz="1200" smtClean="0"/>
              <a:pPr eaLnBrk="1" hangingPunct="1">
                <a:defRPr/>
              </a:pPr>
              <a:t>25</a:t>
            </a:fld>
            <a:endParaRPr lang="en-US" sz="1200" smtClean="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de-DE">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it-IT" smtClean="0">
                <a:ea typeface="ＭＳ Ｐゴシック" pitchFamily="34" charset="-128"/>
              </a:rPr>
              <a:t>Le canalopatie muscolari sono un gruppo di malattie ereditarie che causano due sintomi principali: la miotonia e le paralisi ricorrenti. Sulla base della sintomatologia possiamo quindi considerare due grandi gruppi: da una parte le paralisi periodiche, dall’altra le miotonie non distrofiche. Ci puo essere cmq una sovrapposizone dei sintomi (uno spettro di malattia). Si va da fomr puramente miotoniche, a forme puramente paralitiche a forme intermedie. </a:t>
            </a:r>
          </a:p>
          <a:p>
            <a:pPr eaLnBrk="1" hangingPunct="1">
              <a:spcBef>
                <a:spcPct val="0"/>
              </a:spcBef>
            </a:pPr>
            <a:r>
              <a:rPr lang="en-GB" altLang="it-IT" smtClean="0">
                <a:ea typeface="ＭＳ Ｐゴシック" pitchFamily="34" charset="-128"/>
              </a:rPr>
              <a:t>Piu grande studio epidemiologico: </a:t>
            </a:r>
          </a:p>
          <a:p>
            <a:pPr eaLnBrk="1" hangingPunct="1">
              <a:spcBef>
                <a:spcPct val="0"/>
              </a:spcBef>
            </a:pPr>
            <a:r>
              <a:rPr lang="en-GB" altLang="it-IT" smtClean="0">
                <a:ea typeface="ＭＳ Ｐゴシック" pitchFamily="34" charset="-128"/>
              </a:rPr>
              <a:t>Horga A total of 665 patients fulfilled the inclusion criteria, of which 593 were living in England, giving a minimum point prevalence of 1.12/100,000.</a:t>
            </a:r>
          </a:p>
          <a:p>
            <a:pPr eaLnBrk="1" hangingPunct="1">
              <a:spcBef>
                <a:spcPct val="0"/>
              </a:spcBef>
            </a:pPr>
            <a:r>
              <a:rPr lang="en-GB" altLang="it-IT" smtClean="0">
                <a:ea typeface="ＭＳ Ｐゴシック" pitchFamily="34" charset="-128"/>
              </a:rPr>
              <a:t>Ricordati che si basa solo sui casi geneticamente confermati.</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37931725" indent="-37474525">
              <a:spcBef>
                <a:spcPct val="30000"/>
              </a:spcBef>
              <a:defRPr sz="1200">
                <a:solidFill>
                  <a:schemeClr val="tx1"/>
                </a:solidFill>
                <a:latin typeface="Calibri" pitchFamily="34" charset="0"/>
                <a:ea typeface="ＭＳ Ｐゴシック" pitchFamily="34" charset="-128"/>
              </a:defRPr>
            </a:lvl2pPr>
            <a:lvl3pPr marL="1143000" indent="-228600">
              <a:spcBef>
                <a:spcPct val="30000"/>
              </a:spcBef>
              <a:defRPr sz="1200">
                <a:solidFill>
                  <a:schemeClr val="tx1"/>
                </a:solidFill>
                <a:latin typeface="Calibri" pitchFamily="34" charset="0"/>
                <a:ea typeface="ＭＳ Ｐゴシック" pitchFamily="34" charset="-128"/>
              </a:defRPr>
            </a:lvl3pPr>
            <a:lvl4pPr marL="1600200" indent="-228600">
              <a:spcBef>
                <a:spcPct val="30000"/>
              </a:spcBef>
              <a:defRPr sz="1200">
                <a:solidFill>
                  <a:schemeClr val="tx1"/>
                </a:solidFill>
                <a:latin typeface="Calibri" pitchFamily="34" charset="0"/>
                <a:ea typeface="ＭＳ Ｐゴシック" pitchFamily="34" charset="-128"/>
              </a:defRPr>
            </a:lvl4pPr>
            <a:lvl5pPr marL="2057400" indent="-22860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7FAFCE89-4978-4F42-AF01-3B1F34733968}" type="slidenum">
              <a:rPr lang="en-GB" altLang="it-IT" smtClean="0"/>
              <a:pPr>
                <a:spcBef>
                  <a:spcPct val="0"/>
                </a:spcBef>
              </a:pPr>
              <a:t>26</a:t>
            </a:fld>
            <a:endParaRPr lang="en-GB" alt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it-IT" smtClean="0">
                <a:ea typeface="ＭＳ Ｐゴシック" pitchFamily="34" charset="-128"/>
              </a:rPr>
              <a:t>Le canalopatie muscolari sono un gruppo di malattie ereditarie che causano due sintomi principali: la miotonia e le paralisi ricorrenti. Sulla base della sintomatologia possiamo quindi considerare due grandi gruppi: da una parte le paralisi periodiche, dall’altra le miotonie non distrofiche. Ci puo essere cmq una sovrapposizone dei sintomi (uno spettro di malattia). Si va da fomr puramente miotoniche, a forme puramente paralitiche a forme intermedie. </a:t>
            </a:r>
          </a:p>
          <a:p>
            <a:pPr eaLnBrk="1" hangingPunct="1">
              <a:spcBef>
                <a:spcPct val="0"/>
              </a:spcBef>
            </a:pPr>
            <a:r>
              <a:rPr lang="en-GB" altLang="it-IT" smtClean="0">
                <a:ea typeface="ＭＳ Ｐゴシック" pitchFamily="34" charset="-128"/>
              </a:rPr>
              <a:t>Piu grande studio epidemiologico: </a:t>
            </a:r>
          </a:p>
          <a:p>
            <a:pPr eaLnBrk="1" hangingPunct="1">
              <a:spcBef>
                <a:spcPct val="0"/>
              </a:spcBef>
            </a:pPr>
            <a:r>
              <a:rPr lang="en-GB" altLang="it-IT" smtClean="0">
                <a:ea typeface="ＭＳ Ｐゴシック" pitchFamily="34" charset="-128"/>
              </a:rPr>
              <a:t>Horga A total of 665 patients fulfilled the inclusion criteria, of which 593 were living in England, giving a minimum point prevalence of 1.12/100,000.</a:t>
            </a:r>
          </a:p>
          <a:p>
            <a:pPr eaLnBrk="1" hangingPunct="1">
              <a:spcBef>
                <a:spcPct val="0"/>
              </a:spcBef>
            </a:pPr>
            <a:r>
              <a:rPr lang="en-GB" altLang="it-IT" smtClean="0">
                <a:ea typeface="ＭＳ Ｐゴシック" pitchFamily="34" charset="-128"/>
              </a:rPr>
              <a:t>Ricordati che si basa solo sui casi geneticamente confermati.</a:t>
            </a: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37931725" indent="-37474525">
              <a:spcBef>
                <a:spcPct val="30000"/>
              </a:spcBef>
              <a:defRPr sz="1200">
                <a:solidFill>
                  <a:schemeClr val="tx1"/>
                </a:solidFill>
                <a:latin typeface="Calibri" pitchFamily="34" charset="0"/>
                <a:ea typeface="ＭＳ Ｐゴシック" pitchFamily="34" charset="-128"/>
              </a:defRPr>
            </a:lvl2pPr>
            <a:lvl3pPr marL="1143000" indent="-228600">
              <a:spcBef>
                <a:spcPct val="30000"/>
              </a:spcBef>
              <a:defRPr sz="1200">
                <a:solidFill>
                  <a:schemeClr val="tx1"/>
                </a:solidFill>
                <a:latin typeface="Calibri" pitchFamily="34" charset="0"/>
                <a:ea typeface="ＭＳ Ｐゴシック" pitchFamily="34" charset="-128"/>
              </a:defRPr>
            </a:lvl3pPr>
            <a:lvl4pPr marL="1600200" indent="-228600">
              <a:spcBef>
                <a:spcPct val="30000"/>
              </a:spcBef>
              <a:defRPr sz="1200">
                <a:solidFill>
                  <a:schemeClr val="tx1"/>
                </a:solidFill>
                <a:latin typeface="Calibri" pitchFamily="34" charset="0"/>
                <a:ea typeface="ＭＳ Ｐゴシック" pitchFamily="34" charset="-128"/>
              </a:defRPr>
            </a:lvl4pPr>
            <a:lvl5pPr marL="2057400" indent="-22860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2B295BFF-0EE7-46D3-95C5-2089A78C523D}" type="slidenum">
              <a:rPr lang="en-GB" altLang="it-IT" smtClean="0"/>
              <a:pPr>
                <a:spcBef>
                  <a:spcPct val="0"/>
                </a:spcBef>
              </a:pPr>
              <a:t>29</a:t>
            </a:fld>
            <a:endParaRPr lang="en-GB" alt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it-IT" smtClean="0">
                <a:ea typeface="ＭＳ Ｐゴシック" pitchFamily="34" charset="-128"/>
              </a:rPr>
              <a:t>Le canalopatie muscolari sono un gruppo di malattie ereditarie che causano due sintomi principali: la miotonia e le paralisi ricorrenti. Sulla base della sintomatologia possiamo quindi considerare due grandi gruppi: da una parte le paralisi periodiche, dall’altra le miotonie non distrofiche. Ci puo essere cmq una sovrapposizone dei sintomi (uno spettro di malattia). Si va da fomr puramente miotoniche, a forme puramente paralitiche a forme intermedie. </a:t>
            </a:r>
          </a:p>
          <a:p>
            <a:pPr eaLnBrk="1" hangingPunct="1">
              <a:spcBef>
                <a:spcPct val="0"/>
              </a:spcBef>
            </a:pPr>
            <a:r>
              <a:rPr lang="en-GB" altLang="it-IT" smtClean="0">
                <a:ea typeface="ＭＳ Ｐゴシック" pitchFamily="34" charset="-128"/>
              </a:rPr>
              <a:t>Piu grande studio epidemiologico: </a:t>
            </a:r>
          </a:p>
          <a:p>
            <a:pPr eaLnBrk="1" hangingPunct="1">
              <a:spcBef>
                <a:spcPct val="0"/>
              </a:spcBef>
            </a:pPr>
            <a:r>
              <a:rPr lang="en-GB" altLang="it-IT" smtClean="0">
                <a:ea typeface="ＭＳ Ｐゴシック" pitchFamily="34" charset="-128"/>
              </a:rPr>
              <a:t>Horga A total of 665 patients fulfilled the inclusion criteria, of which 593 were living in England, giving a minimum point prevalence of 1.12/100,000.</a:t>
            </a:r>
          </a:p>
          <a:p>
            <a:pPr eaLnBrk="1" hangingPunct="1">
              <a:spcBef>
                <a:spcPct val="0"/>
              </a:spcBef>
            </a:pPr>
            <a:r>
              <a:rPr lang="en-GB" altLang="it-IT" smtClean="0">
                <a:ea typeface="ＭＳ Ｐゴシック" pitchFamily="34" charset="-128"/>
              </a:rPr>
              <a:t>Ricordati che si basa solo sui casi geneticamente confermati.</a:t>
            </a: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37931725" indent="-37474525">
              <a:spcBef>
                <a:spcPct val="30000"/>
              </a:spcBef>
              <a:defRPr sz="1200">
                <a:solidFill>
                  <a:schemeClr val="tx1"/>
                </a:solidFill>
                <a:latin typeface="Calibri" pitchFamily="34" charset="0"/>
                <a:ea typeface="ＭＳ Ｐゴシック" pitchFamily="34" charset="-128"/>
              </a:defRPr>
            </a:lvl2pPr>
            <a:lvl3pPr marL="1143000" indent="-228600">
              <a:spcBef>
                <a:spcPct val="30000"/>
              </a:spcBef>
              <a:defRPr sz="1200">
                <a:solidFill>
                  <a:schemeClr val="tx1"/>
                </a:solidFill>
                <a:latin typeface="Calibri" pitchFamily="34" charset="0"/>
                <a:ea typeface="ＭＳ Ｐゴシック" pitchFamily="34" charset="-128"/>
              </a:defRPr>
            </a:lvl3pPr>
            <a:lvl4pPr marL="1600200" indent="-228600">
              <a:spcBef>
                <a:spcPct val="30000"/>
              </a:spcBef>
              <a:defRPr sz="1200">
                <a:solidFill>
                  <a:schemeClr val="tx1"/>
                </a:solidFill>
                <a:latin typeface="Calibri" pitchFamily="34" charset="0"/>
                <a:ea typeface="ＭＳ Ｐゴシック" pitchFamily="34" charset="-128"/>
              </a:defRPr>
            </a:lvl4pPr>
            <a:lvl5pPr marL="2057400" indent="-22860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A551724B-6359-4ACA-A2E2-95564A0FE520}" type="slidenum">
              <a:rPr lang="en-GB" altLang="it-IT" smtClean="0"/>
              <a:pPr>
                <a:spcBef>
                  <a:spcPct val="0"/>
                </a:spcBef>
              </a:pPr>
              <a:t>30</a:t>
            </a:fld>
            <a:endParaRPr lang="en-GB" alt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defRPr/>
            </a:pPr>
            <a:fld id="{B86E126C-2133-2547-9B27-EA888FD4D924}" type="slidenum">
              <a:rPr lang="en-US" smtClean="0"/>
              <a:pPr>
                <a:defRPr/>
              </a:pPr>
              <a:t>44</a:t>
            </a:fld>
            <a:endParaRPr lang="en-US" smtClean="0"/>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de-DE">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it-IT" smtClean="0"/>
              <a:t>Fare clic per modificare stile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5EEA3F28-2703-CA45-80B6-B0719D69EA8A}" type="datetimeFigureOut">
              <a:rPr lang="en-US" smtClean="0"/>
              <a:t>13/09/16</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D2EF21A3-0F1D-C448-878B-9E7031FE0414}" type="slidenum">
              <a:rPr lang="en-US" smtClean="0"/>
              <a:t>‹n.›</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smtClean="0"/>
              <a:t>Fare clic per modificare stile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Date Placeholder 3"/>
          <p:cNvSpPr>
            <a:spLocks noGrp="1"/>
          </p:cNvSpPr>
          <p:nvPr>
            <p:ph type="dt" sz="half" idx="10"/>
          </p:nvPr>
        </p:nvSpPr>
        <p:spPr/>
        <p:txBody>
          <a:bodyPr/>
          <a:lstStyle/>
          <a:p>
            <a:fld id="{5EEA3F28-2703-CA45-80B6-B0719D69EA8A}" type="datetimeFigureOut">
              <a:rPr lang="en-US" smtClean="0"/>
              <a:t>13/09/16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F21A3-0F1D-C448-878B-9E7031FE0414}" type="slidenum">
              <a:rPr lang="en-US" smtClean="0"/>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it-IT" smtClean="0"/>
              <a:t>Fare clic per modificare stile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5EEA3F28-2703-CA45-80B6-B0719D69EA8A}" type="datetimeFigureOut">
              <a:rPr lang="en-US" smtClean="0"/>
              <a:t>13/09/16</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D2EF21A3-0F1D-C448-878B-9E7031FE0414}" type="slidenum">
              <a:rPr lang="en-US" smtClean="0"/>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titolo">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1524000" y="6350000"/>
            <a:ext cx="1724025" cy="457200"/>
          </a:xfrm>
        </p:spPr>
        <p:txBody>
          <a:bodyPr anchor="b"/>
          <a:lstStyle>
            <a:lvl1pPr>
              <a:defRPr>
                <a:latin typeface="+mj-lt"/>
              </a:defRPr>
            </a:lvl1pPr>
          </a:lstStyle>
          <a:p>
            <a:pPr>
              <a:defRPr/>
            </a:pPr>
            <a:endParaRPr lang="it-IT"/>
          </a:p>
        </p:txBody>
      </p:sp>
      <p:sp>
        <p:nvSpPr>
          <p:cNvPr id="3" name="Rectangle 20"/>
          <p:cNvSpPr>
            <a:spLocks noGrp="1" noChangeArrowheads="1"/>
          </p:cNvSpPr>
          <p:nvPr>
            <p:ph type="ftr" sz="quarter" idx="11"/>
          </p:nvPr>
        </p:nvSpPr>
        <p:spPr>
          <a:xfrm>
            <a:off x="3643313" y="6350000"/>
            <a:ext cx="3449637" cy="457200"/>
          </a:xfrm>
        </p:spPr>
        <p:txBody>
          <a:bodyPr anchor="b"/>
          <a:lstStyle>
            <a:lvl1pPr>
              <a:defRPr>
                <a:latin typeface="+mj-lt"/>
              </a:defRPr>
            </a:lvl1pPr>
          </a:lstStyle>
          <a:p>
            <a:pPr>
              <a:defRPr/>
            </a:pPr>
            <a:endParaRPr lang="it-IT"/>
          </a:p>
        </p:txBody>
      </p:sp>
      <p:sp>
        <p:nvSpPr>
          <p:cNvPr id="4" name="Rectangle 21"/>
          <p:cNvSpPr>
            <a:spLocks noGrp="1" noChangeArrowheads="1"/>
          </p:cNvSpPr>
          <p:nvPr>
            <p:ph type="sldNum" sz="quarter" idx="12"/>
          </p:nvPr>
        </p:nvSpPr>
        <p:spPr>
          <a:xfrm>
            <a:off x="7391400" y="6350000"/>
            <a:ext cx="1724025" cy="457200"/>
          </a:xfrm>
        </p:spPr>
        <p:txBody>
          <a:bodyPr anchor="b"/>
          <a:lstStyle>
            <a:lvl1pPr>
              <a:defRPr>
                <a:latin typeface="+mj-lt"/>
              </a:defRPr>
            </a:lvl1pPr>
          </a:lstStyle>
          <a:p>
            <a:pPr>
              <a:defRPr/>
            </a:pPr>
            <a:fld id="{00F359CD-A641-794D-813D-4131602907D8}" type="slidenum">
              <a:rPr lang="it-IT"/>
              <a:pPr>
                <a:defRPr/>
              </a:pPr>
              <a:t>‹n.›</a:t>
            </a:fld>
            <a:endParaRPr lang="it-IT"/>
          </a:p>
        </p:txBody>
      </p:sp>
    </p:spTree>
    <p:extLst>
      <p:ext uri="{BB962C8B-B14F-4D97-AF65-F5344CB8AC3E}">
        <p14:creationId xmlns:p14="http://schemas.microsoft.com/office/powerpoint/2010/main" val="3083609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normAutofit/>
          </a:bodyPr>
          <a:lstStyle>
            <a:lvl1pPr algn="ctr">
              <a:defRPr sz="3600"/>
            </a:lvl1pPr>
          </a:lstStyle>
          <a:p>
            <a:r>
              <a:rPr kumimoji="0" lang="it-IT" dirty="0" smtClean="0"/>
              <a:t>Fare clic per modificare stile</a:t>
            </a:r>
            <a:endParaRPr kumimoji="0" lang="en-US" dirty="0"/>
          </a:p>
        </p:txBody>
      </p:sp>
      <p:sp>
        <p:nvSpPr>
          <p:cNvPr id="4" name="Date Placeholder 3"/>
          <p:cNvSpPr>
            <a:spLocks noGrp="1"/>
          </p:cNvSpPr>
          <p:nvPr>
            <p:ph type="dt" sz="half" idx="10"/>
          </p:nvPr>
        </p:nvSpPr>
        <p:spPr/>
        <p:txBody>
          <a:bodyPr/>
          <a:lstStyle/>
          <a:p>
            <a:fld id="{5EEA3F28-2703-CA45-80B6-B0719D69EA8A}" type="datetimeFigureOut">
              <a:rPr lang="en-US" smtClean="0"/>
              <a:t>13/09/16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2EF21A3-0F1D-C448-878B-9E7031FE0414}" type="slidenum">
              <a:rPr lang="en-US" smtClean="0"/>
              <a:t>‹n.›</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gli stili del testo dello schema</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it-IT" smtClean="0"/>
              <a:t>Fare clic per modificare stile</a:t>
            </a:r>
            <a:endParaRPr kumimoji="0" lang="en-US"/>
          </a:p>
        </p:txBody>
      </p:sp>
      <p:sp>
        <p:nvSpPr>
          <p:cNvPr id="12" name="Date Placeholder 11"/>
          <p:cNvSpPr>
            <a:spLocks noGrp="1"/>
          </p:cNvSpPr>
          <p:nvPr>
            <p:ph type="dt" sz="half" idx="10"/>
          </p:nvPr>
        </p:nvSpPr>
        <p:spPr/>
        <p:txBody>
          <a:bodyPr/>
          <a:lstStyle/>
          <a:p>
            <a:fld id="{5EEA3F28-2703-CA45-80B6-B0719D69EA8A}" type="datetimeFigureOut">
              <a:rPr lang="en-US" smtClean="0"/>
              <a:t>13/09/16</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D2EF21A3-0F1D-C448-878B-9E7031FE0414}" type="slidenum">
              <a:rPr lang="en-US" smtClean="0"/>
              <a:t>‹n.›</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smtClean="0"/>
              <a:t>Fare clic per modificare stile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8" name="Date Placeholder 7"/>
          <p:cNvSpPr>
            <a:spLocks noGrp="1"/>
          </p:cNvSpPr>
          <p:nvPr>
            <p:ph type="dt" sz="half" idx="15"/>
          </p:nvPr>
        </p:nvSpPr>
        <p:spPr/>
        <p:txBody>
          <a:bodyPr rtlCol="0"/>
          <a:lstStyle/>
          <a:p>
            <a:fld id="{5EEA3F28-2703-CA45-80B6-B0719D69EA8A}" type="datetimeFigureOut">
              <a:rPr lang="en-US" smtClean="0"/>
              <a:t>13/09/16</a:t>
            </a:fld>
            <a:endParaRPr lang="en-US"/>
          </a:p>
        </p:txBody>
      </p:sp>
      <p:sp>
        <p:nvSpPr>
          <p:cNvPr id="10" name="Slide Number Placeholder 9"/>
          <p:cNvSpPr>
            <a:spLocks noGrp="1"/>
          </p:cNvSpPr>
          <p:nvPr>
            <p:ph type="sldNum" sz="quarter" idx="16"/>
          </p:nvPr>
        </p:nvSpPr>
        <p:spPr/>
        <p:txBody>
          <a:bodyPr rtlCol="0"/>
          <a:lstStyle/>
          <a:p>
            <a:fld id="{D2EF21A3-0F1D-C448-878B-9E7031FE0414}" type="slidenum">
              <a:rPr lang="en-US" smtClean="0"/>
              <a:t>‹n.›</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it-IT" smtClean="0"/>
              <a:t>Fare clic per modificare stile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0" name="Date Placeholder 9"/>
          <p:cNvSpPr>
            <a:spLocks noGrp="1"/>
          </p:cNvSpPr>
          <p:nvPr>
            <p:ph type="dt" sz="half" idx="15"/>
          </p:nvPr>
        </p:nvSpPr>
        <p:spPr/>
        <p:txBody>
          <a:bodyPr rtlCol="0"/>
          <a:lstStyle/>
          <a:p>
            <a:fld id="{5EEA3F28-2703-CA45-80B6-B0719D69EA8A}" type="datetimeFigureOut">
              <a:rPr lang="en-US" smtClean="0"/>
              <a:t>13/09/16</a:t>
            </a:fld>
            <a:endParaRPr lang="en-US"/>
          </a:p>
        </p:txBody>
      </p:sp>
      <p:sp>
        <p:nvSpPr>
          <p:cNvPr id="12" name="Slide Number Placeholder 11"/>
          <p:cNvSpPr>
            <a:spLocks noGrp="1"/>
          </p:cNvSpPr>
          <p:nvPr>
            <p:ph type="sldNum" sz="quarter" idx="16"/>
          </p:nvPr>
        </p:nvSpPr>
        <p:spPr/>
        <p:txBody>
          <a:bodyPr rtlCol="0"/>
          <a:lstStyle/>
          <a:p>
            <a:fld id="{D2EF21A3-0F1D-C448-878B-9E7031FE0414}" type="slidenum">
              <a:rPr lang="en-US" smtClean="0"/>
              <a:t>‹n.›</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it-IT" smtClean="0"/>
              <a:t>Fare clic per modificare gli stili del testo dello schema</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it-IT" smtClean="0"/>
              <a:t>Fare clic per modificare gli stili del testo dello schema</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smtClean="0"/>
              <a:t>Fare clic per modificare stile</a:t>
            </a:r>
            <a:endParaRPr kumimoji="0" lang="en-US"/>
          </a:p>
        </p:txBody>
      </p:sp>
      <p:sp>
        <p:nvSpPr>
          <p:cNvPr id="3" name="Date Placeholder 2"/>
          <p:cNvSpPr>
            <a:spLocks noGrp="1"/>
          </p:cNvSpPr>
          <p:nvPr>
            <p:ph type="dt" sz="half" idx="10"/>
          </p:nvPr>
        </p:nvSpPr>
        <p:spPr/>
        <p:txBody>
          <a:bodyPr/>
          <a:lstStyle/>
          <a:p>
            <a:fld id="{5EEA3F28-2703-CA45-80B6-B0719D69EA8A}" type="datetimeFigureOut">
              <a:rPr lang="en-US" smtClean="0"/>
              <a:t>13/09/16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D2EF21A3-0F1D-C448-878B-9E7031FE0414}" type="slidenum">
              <a:rPr lang="en-US" smtClean="0"/>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EA3F28-2703-CA45-80B6-B0719D69EA8A}" type="datetimeFigureOut">
              <a:rPr lang="en-US" smtClean="0"/>
              <a:t>13/09/16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D2EF21A3-0F1D-C448-878B-9E7031FE0414}" type="slidenum">
              <a:rPr lang="en-US" smtClean="0"/>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it-IT" smtClean="0"/>
              <a:t>Fare clic per modificare stile</a:t>
            </a:r>
            <a:endParaRPr kumimoji="0" lang="en-US"/>
          </a:p>
        </p:txBody>
      </p:sp>
      <p:sp>
        <p:nvSpPr>
          <p:cNvPr id="5" name="Date Placeholder 4"/>
          <p:cNvSpPr>
            <a:spLocks noGrp="1"/>
          </p:cNvSpPr>
          <p:nvPr>
            <p:ph type="dt" sz="half" idx="10"/>
          </p:nvPr>
        </p:nvSpPr>
        <p:spPr/>
        <p:txBody>
          <a:bodyPr/>
          <a:lstStyle/>
          <a:p>
            <a:fld id="{5EEA3F28-2703-CA45-80B6-B0719D69EA8A}" type="datetimeFigureOut">
              <a:rPr lang="en-US" smtClean="0"/>
              <a:t>13/09/16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D2EF21A3-0F1D-C448-878B-9E7031FE0414}" type="slidenum">
              <a:rPr lang="en-US" smtClean="0"/>
              <a:t>‹n.›</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gli stili del testo dello schema</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it-IT" smtClean="0"/>
              <a:t>Fare clic per modificare gli stili del testo dello schema</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it-IT" smtClean="0"/>
              <a:t>Fare clic per modificare stile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5EEA3F28-2703-CA45-80B6-B0719D69EA8A}" type="datetimeFigureOut">
              <a:rPr lang="en-US" smtClean="0"/>
              <a:t>13/09/16</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D2EF21A3-0F1D-C448-878B-9E7031FE0414}" type="slidenum">
              <a:rPr lang="en-US" smtClean="0"/>
              <a:t>‹n.›</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it-IT" smtClean="0"/>
              <a:t>Trascinare l'immagine su un segnaposto o fare clic sull'icona per aggiungerla</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it-IT" smtClean="0"/>
              <a:t>Fare clic per modificare stile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it-IT" smtClean="0"/>
              <a:t>Fare clic per modificare gli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5EEA3F28-2703-CA45-80B6-B0719D69EA8A}" type="datetimeFigureOut">
              <a:rPr lang="en-US" smtClean="0"/>
              <a:t>13/09/16</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D2EF21A3-0F1D-C448-878B-9E7031FE0414}" type="slidenum">
              <a:rPr lang="en-US" smtClean="0"/>
              <a:t>‹n.›</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18.xml.rels><?xml version="1.0" encoding="UTF-8" standalone="yes"?>
<Relationships xmlns="http://schemas.openxmlformats.org/package/2006/relationships"><Relationship Id="rId11" Type="http://schemas.openxmlformats.org/officeDocument/2006/relationships/image" Target="../media/image39.jpeg"/><Relationship Id="rId12" Type="http://schemas.openxmlformats.org/officeDocument/2006/relationships/image" Target="../media/image40.jpeg"/><Relationship Id="rId1" Type="http://schemas.openxmlformats.org/officeDocument/2006/relationships/vmlDrawing" Target="../drawings/vmlDrawing1.vml"/><Relationship Id="rId2" Type="http://schemas.openxmlformats.org/officeDocument/2006/relationships/slideLayout" Target="../slideLayouts/slideLayout6.xml"/><Relationship Id="rId3" Type="http://schemas.openxmlformats.org/officeDocument/2006/relationships/notesSlide" Target="../notesSlides/notesSlide1.xml"/><Relationship Id="rId4" Type="http://schemas.openxmlformats.org/officeDocument/2006/relationships/image" Target="../media/image11.png"/><Relationship Id="rId5" Type="http://schemas.openxmlformats.org/officeDocument/2006/relationships/oleObject" Target="../embeddings/oleObject1.bin"/><Relationship Id="rId6" Type="http://schemas.openxmlformats.org/officeDocument/2006/relationships/image" Target="../media/image35.png"/><Relationship Id="rId7" Type="http://schemas.openxmlformats.org/officeDocument/2006/relationships/oleObject" Target="../embeddings/oleObject2.bin"/><Relationship Id="rId8" Type="http://schemas.openxmlformats.org/officeDocument/2006/relationships/image" Target="../media/image36.png"/><Relationship Id="rId9" Type="http://schemas.openxmlformats.org/officeDocument/2006/relationships/image" Target="../media/image37.jpeg"/><Relationship Id="rId10"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42.png"/><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Foglio_di_lavoro_di_Excel_97_-_20041.xls"/><Relationship Id="rId4" Type="http://schemas.openxmlformats.org/officeDocument/2006/relationships/image" Target="../media/image45.png"/><Relationship Id="rId5" Type="http://schemas.openxmlformats.org/officeDocument/2006/relationships/image" Target="../media/image11.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46.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g"/><Relationship Id="rId5" Type="http://schemas.openxmlformats.org/officeDocument/2006/relationships/image" Target="../media/image54.jpeg"/><Relationship Id="rId6" Type="http://schemas.openxmlformats.org/officeDocument/2006/relationships/image" Target="../media/image55.jpeg"/><Relationship Id="rId7"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jpe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png"/><Relationship Id="rId3"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emf"/><Relationship Id="rId5"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image" Target="../media/image59.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png"/><Relationship Id="rId3"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64.png"/><Relationship Id="rId1" Type="http://schemas.openxmlformats.org/officeDocument/2006/relationships/slideLayout" Target="../slideLayouts/slideLayout6.xml"/><Relationship Id="rId2" Type="http://schemas.openxmlformats.org/officeDocument/2006/relationships/image" Target="../media/image6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 Id="rId3"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image" Target="../media/image7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11.png"/><Relationship Id="rId6" Type="http://schemas.openxmlformats.org/officeDocument/2006/relationships/image" Target="../media/image80.png"/><Relationship Id="rId1" Type="http://schemas.openxmlformats.org/officeDocument/2006/relationships/slideLayout" Target="../slideLayouts/slideLayout6.xml"/><Relationship Id="rId2" Type="http://schemas.openxmlformats.org/officeDocument/2006/relationships/image" Target="../media/image7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png"/><Relationship Id="rId3" Type="http://schemas.openxmlformats.org/officeDocument/2006/relationships/image" Target="../media/image1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png"/><Relationship Id="rId3" Type="http://schemas.openxmlformats.org/officeDocument/2006/relationships/image" Target="../media/image1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3.png"/><Relationship Id="rId3" Type="http://schemas.openxmlformats.org/officeDocument/2006/relationships/image" Target="../media/image1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54.xml.rels><?xml version="1.0" encoding="UTF-8" standalone="yes"?>
<Relationships xmlns="http://schemas.openxmlformats.org/package/2006/relationships"><Relationship Id="rId11" Type="http://schemas.openxmlformats.org/officeDocument/2006/relationships/image" Target="../media/image88.png"/><Relationship Id="rId12" Type="http://schemas.openxmlformats.org/officeDocument/2006/relationships/image" Target="../media/image89.png"/><Relationship Id="rId13" Type="http://schemas.openxmlformats.org/officeDocument/2006/relationships/image" Target="../media/image5.png"/><Relationship Id="rId14" Type="http://schemas.openxmlformats.org/officeDocument/2006/relationships/image" Target="../media/image90.png"/><Relationship Id="rId1" Type="http://schemas.openxmlformats.org/officeDocument/2006/relationships/slideLayout" Target="../slideLayouts/slideLayout6.xml"/><Relationship Id="rId2" Type="http://schemas.openxmlformats.org/officeDocument/2006/relationships/image" Target="../media/image84.jpeg"/><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85.png"/><Relationship Id="rId9" Type="http://schemas.openxmlformats.org/officeDocument/2006/relationships/image" Target="../media/image86.png"/><Relationship Id="rId10"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hyperlink" Target="2" TargetMode="External"/><Relationship Id="rId5" Type="http://schemas.openxmlformats.org/officeDocument/2006/relationships/image" Target="../media/image14.jpeg"/><Relationship Id="rId6" Type="http://schemas.openxmlformats.org/officeDocument/2006/relationships/hyperlink" Target="1" TargetMode="External"/><Relationship Id="rId7" Type="http://schemas.openxmlformats.org/officeDocument/2006/relationships/image" Target="../media/image15.jpeg"/><Relationship Id="rId8"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hyperlink" Target="3"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2200" y="3818184"/>
            <a:ext cx="6477000" cy="1828800"/>
          </a:xfrm>
        </p:spPr>
        <p:txBody>
          <a:bodyPr>
            <a:normAutofit/>
          </a:bodyPr>
          <a:lstStyle/>
          <a:p>
            <a:r>
              <a:rPr lang="en-GB" dirty="0" smtClean="0"/>
              <a:t>DM2 </a:t>
            </a:r>
            <a:br>
              <a:rPr lang="en-GB" dirty="0" smtClean="0"/>
            </a:br>
            <a:r>
              <a:rPr lang="en-GB" dirty="0" smtClean="0"/>
              <a:t>Symptoms Overview</a:t>
            </a:r>
            <a:endParaRPr lang="en-US" dirty="0"/>
          </a:p>
        </p:txBody>
      </p:sp>
      <p:sp>
        <p:nvSpPr>
          <p:cNvPr id="3" name="Subtitle 2"/>
          <p:cNvSpPr>
            <a:spLocks noGrp="1"/>
          </p:cNvSpPr>
          <p:nvPr>
            <p:ph type="subTitle" idx="1"/>
          </p:nvPr>
        </p:nvSpPr>
        <p:spPr/>
        <p:txBody>
          <a:bodyPr/>
          <a:lstStyle/>
          <a:p>
            <a:r>
              <a:rPr lang="en-US" dirty="0" smtClean="0"/>
              <a:t>Giovanni </a:t>
            </a:r>
            <a:r>
              <a:rPr lang="en-US" dirty="0" err="1" smtClean="0"/>
              <a:t>Meola</a:t>
            </a:r>
            <a:r>
              <a:rPr lang="en-US" dirty="0" smtClean="0"/>
              <a:t>, MD, PhD</a:t>
            </a:r>
          </a:p>
        </p:txBody>
      </p:sp>
      <p:pic>
        <p:nvPicPr>
          <p:cNvPr id="1028" name="Picture 4" descr="http://www.myotonic.org/sites/default/files/MDF%202016%20Conference%20Homepage%20Header_F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096" y="927652"/>
            <a:ext cx="7858539" cy="276358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0044" y="6099313"/>
            <a:ext cx="1188000" cy="53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18321" y="6112857"/>
            <a:ext cx="1442991"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908240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2"/>
          <p:cNvSpPr txBox="1">
            <a:spLocks noChangeArrowheads="1"/>
          </p:cNvSpPr>
          <p:nvPr/>
        </p:nvSpPr>
        <p:spPr bwMode="auto">
          <a:xfrm>
            <a:off x="503238" y="4797425"/>
            <a:ext cx="8101012" cy="1760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ct val="90000"/>
              </a:lnSpc>
              <a:spcBef>
                <a:spcPct val="30000"/>
              </a:spcBef>
              <a:buClr>
                <a:srgbClr val="BC1B10"/>
              </a:buClr>
              <a:buSzPct val="130000"/>
              <a:buFont typeface="Wingdings" charset="0"/>
              <a:buChar char="§"/>
            </a:pPr>
            <a:r>
              <a:rPr lang="it-IT" dirty="0" err="1"/>
              <a:t>Proximal</a:t>
            </a:r>
            <a:r>
              <a:rPr lang="it-IT" dirty="0"/>
              <a:t> and </a:t>
            </a:r>
            <a:r>
              <a:rPr lang="it-IT" dirty="0" err="1"/>
              <a:t>distal</a:t>
            </a:r>
            <a:r>
              <a:rPr lang="it-IT" dirty="0"/>
              <a:t> </a:t>
            </a:r>
            <a:r>
              <a:rPr lang="it-IT" dirty="0" err="1"/>
              <a:t>atrophy</a:t>
            </a:r>
            <a:endParaRPr lang="it-IT" dirty="0"/>
          </a:p>
          <a:p>
            <a:pPr eaLnBrk="1" hangingPunct="1">
              <a:lnSpc>
                <a:spcPct val="90000"/>
              </a:lnSpc>
              <a:spcBef>
                <a:spcPct val="30000"/>
              </a:spcBef>
              <a:buClr>
                <a:srgbClr val="BC1B10"/>
              </a:buClr>
              <a:buSzPct val="130000"/>
              <a:buFont typeface="Wingdings" charset="0"/>
              <a:buChar char="§"/>
            </a:pPr>
            <a:r>
              <a:rPr lang="it-IT" dirty="0"/>
              <a:t>Grade 4 MRC </a:t>
            </a:r>
            <a:r>
              <a:rPr lang="it-IT" dirty="0" err="1"/>
              <a:t>proximal</a:t>
            </a:r>
            <a:r>
              <a:rPr lang="it-IT" dirty="0"/>
              <a:t> and </a:t>
            </a:r>
            <a:r>
              <a:rPr lang="it-IT" dirty="0" err="1"/>
              <a:t>distal</a:t>
            </a:r>
            <a:r>
              <a:rPr lang="it-IT" dirty="0"/>
              <a:t> </a:t>
            </a:r>
            <a:r>
              <a:rPr lang="it-IT" dirty="0" err="1"/>
              <a:t>muscle</a:t>
            </a:r>
            <a:r>
              <a:rPr lang="it-IT" dirty="0"/>
              <a:t> </a:t>
            </a:r>
            <a:r>
              <a:rPr lang="it-IT" dirty="0" err="1"/>
              <a:t>weakness</a:t>
            </a:r>
            <a:endParaRPr lang="it-IT" dirty="0"/>
          </a:p>
          <a:p>
            <a:pPr eaLnBrk="1" hangingPunct="1">
              <a:lnSpc>
                <a:spcPct val="90000"/>
              </a:lnSpc>
              <a:spcBef>
                <a:spcPct val="30000"/>
              </a:spcBef>
              <a:buClr>
                <a:srgbClr val="BC1B10"/>
              </a:buClr>
              <a:buSzPct val="130000"/>
              <a:buFont typeface="Wingdings" charset="0"/>
              <a:buChar char="§"/>
            </a:pPr>
            <a:r>
              <a:rPr lang="it-IT" dirty="0" err="1"/>
              <a:t>Facial</a:t>
            </a:r>
            <a:r>
              <a:rPr lang="it-IT" dirty="0"/>
              <a:t> </a:t>
            </a:r>
            <a:r>
              <a:rPr lang="it-IT" dirty="0" err="1"/>
              <a:t>muscle</a:t>
            </a:r>
            <a:r>
              <a:rPr lang="it-IT" dirty="0"/>
              <a:t> </a:t>
            </a:r>
            <a:r>
              <a:rPr lang="it-IT" dirty="0" err="1"/>
              <a:t>involvement</a:t>
            </a:r>
            <a:endParaRPr lang="it-IT" dirty="0"/>
          </a:p>
          <a:p>
            <a:pPr eaLnBrk="1" hangingPunct="1">
              <a:lnSpc>
                <a:spcPct val="90000"/>
              </a:lnSpc>
              <a:spcBef>
                <a:spcPct val="30000"/>
              </a:spcBef>
              <a:buClr>
                <a:srgbClr val="BC1B10"/>
              </a:buClr>
              <a:buSzPct val="130000"/>
              <a:buFont typeface="Wingdings" charset="0"/>
              <a:buChar char="§"/>
            </a:pPr>
            <a:r>
              <a:rPr lang="it-IT" dirty="0" err="1"/>
              <a:t>Balding</a:t>
            </a:r>
            <a:endParaRPr lang="it-IT" sz="1800" dirty="0"/>
          </a:p>
        </p:txBody>
      </p:sp>
      <p:pic>
        <p:nvPicPr>
          <p:cNvPr id="56322" name="Picture 3"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800225"/>
            <a:ext cx="3960812"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4"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1844675"/>
            <a:ext cx="33115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765175"/>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3"/>
          <p:cNvSpPr>
            <a:spLocks noGrp="1" noChangeArrowheads="1"/>
          </p:cNvSpPr>
          <p:nvPr>
            <p:ph type="title"/>
          </p:nvPr>
        </p:nvSpPr>
        <p:spPr bwMode="auto">
          <a:xfrm>
            <a:off x="609600" y="400735"/>
            <a:ext cx="815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it-IT" sz="3600" dirty="0" smtClean="0">
                <a:solidFill>
                  <a:srgbClr val="000000"/>
                </a:solidFill>
                <a:latin typeface="Calibri" charset="0"/>
                <a:cs typeface="Times New Roman" charset="0"/>
              </a:rPr>
              <a:t>DM1 </a:t>
            </a:r>
            <a:r>
              <a:rPr lang="it-IT" sz="3600" dirty="0" err="1" smtClean="0">
                <a:solidFill>
                  <a:srgbClr val="000000"/>
                </a:solidFill>
                <a:latin typeface="Calibri" charset="0"/>
                <a:cs typeface="Times New Roman" charset="0"/>
              </a:rPr>
              <a:t>phenotype</a:t>
            </a:r>
            <a:endParaRPr lang="it-IT" sz="3600" dirty="0">
              <a:solidFill>
                <a:srgbClr val="000000"/>
              </a:solidFill>
              <a:latin typeface="Calibri" charset="0"/>
              <a:cs typeface="Times New Roman" charset="0"/>
            </a:endParaRPr>
          </a:p>
        </p:txBody>
      </p:sp>
    </p:spTree>
    <p:extLst>
      <p:ext uri="{BB962C8B-B14F-4D97-AF65-F5344CB8AC3E}">
        <p14:creationId xmlns:p14="http://schemas.microsoft.com/office/powerpoint/2010/main" val="119802547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 Box 2"/>
          <p:cNvSpPr txBox="1">
            <a:spLocks noChangeArrowheads="1"/>
          </p:cNvSpPr>
          <p:nvPr/>
        </p:nvSpPr>
        <p:spPr bwMode="auto">
          <a:xfrm>
            <a:off x="611188" y="5121275"/>
            <a:ext cx="4752975" cy="120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ct val="90000"/>
              </a:lnSpc>
              <a:spcBef>
                <a:spcPct val="30000"/>
              </a:spcBef>
              <a:buClr>
                <a:srgbClr val="BC1B10"/>
              </a:buClr>
              <a:buSzPct val="130000"/>
              <a:buFont typeface="Wingdings" charset="0"/>
              <a:buChar char="§"/>
            </a:pPr>
            <a:r>
              <a:rPr lang="it-IT" dirty="0" err="1"/>
              <a:t>Mild</a:t>
            </a:r>
            <a:r>
              <a:rPr lang="it-IT" dirty="0"/>
              <a:t> </a:t>
            </a:r>
            <a:r>
              <a:rPr lang="it-IT" dirty="0" err="1"/>
              <a:t>atrophy</a:t>
            </a:r>
            <a:endParaRPr lang="it-IT" dirty="0"/>
          </a:p>
          <a:p>
            <a:pPr eaLnBrk="1" hangingPunct="1">
              <a:lnSpc>
                <a:spcPct val="90000"/>
              </a:lnSpc>
              <a:spcBef>
                <a:spcPct val="30000"/>
              </a:spcBef>
              <a:buClr>
                <a:srgbClr val="BC1B10"/>
              </a:buClr>
              <a:buSzPct val="130000"/>
              <a:buFont typeface="Wingdings" charset="0"/>
              <a:buChar char="§"/>
            </a:pPr>
            <a:r>
              <a:rPr lang="it-IT" dirty="0"/>
              <a:t>Grade 4 MRC </a:t>
            </a:r>
            <a:r>
              <a:rPr lang="it-IT" dirty="0" err="1"/>
              <a:t>proximal</a:t>
            </a:r>
            <a:r>
              <a:rPr lang="it-IT" dirty="0"/>
              <a:t> </a:t>
            </a:r>
            <a:r>
              <a:rPr lang="it-IT" dirty="0" err="1"/>
              <a:t>muscle</a:t>
            </a:r>
            <a:r>
              <a:rPr lang="it-IT" dirty="0"/>
              <a:t> </a:t>
            </a:r>
            <a:r>
              <a:rPr lang="it-IT" dirty="0" err="1"/>
              <a:t>weakness</a:t>
            </a:r>
            <a:endParaRPr lang="it-IT" dirty="0"/>
          </a:p>
        </p:txBody>
      </p:sp>
      <p:pic>
        <p:nvPicPr>
          <p:cNvPr id="573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23950"/>
            <a:ext cx="3059113"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587500"/>
            <a:ext cx="3616325" cy="32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765175"/>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3"/>
          <p:cNvSpPr>
            <a:spLocks noGrp="1" noChangeArrowheads="1"/>
          </p:cNvSpPr>
          <p:nvPr>
            <p:ph type="title"/>
          </p:nvPr>
        </p:nvSpPr>
        <p:spPr bwMode="auto">
          <a:xfrm>
            <a:off x="609600" y="400735"/>
            <a:ext cx="815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it-IT" sz="3600" dirty="0" smtClean="0">
                <a:solidFill>
                  <a:srgbClr val="000000"/>
                </a:solidFill>
                <a:latin typeface="Calibri" charset="0"/>
                <a:cs typeface="Times New Roman" charset="0"/>
              </a:rPr>
              <a:t>PROMM </a:t>
            </a:r>
            <a:r>
              <a:rPr lang="it-IT" sz="3600" dirty="0" err="1" smtClean="0">
                <a:solidFill>
                  <a:srgbClr val="000000"/>
                </a:solidFill>
                <a:latin typeface="Calibri" charset="0"/>
                <a:cs typeface="Times New Roman" charset="0"/>
              </a:rPr>
              <a:t>phenotype</a:t>
            </a:r>
            <a:endParaRPr lang="it-IT" sz="3600" dirty="0">
              <a:solidFill>
                <a:srgbClr val="000000"/>
              </a:solidFill>
              <a:latin typeface="Calibri" charset="0"/>
              <a:cs typeface="Times New Roman" charset="0"/>
            </a:endParaRPr>
          </a:p>
        </p:txBody>
      </p:sp>
    </p:spTree>
    <p:extLst>
      <p:ext uri="{BB962C8B-B14F-4D97-AF65-F5344CB8AC3E}">
        <p14:creationId xmlns:p14="http://schemas.microsoft.com/office/powerpoint/2010/main" val="43202966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7507" name="Text Box 3"/>
          <p:cNvSpPr txBox="1">
            <a:spLocks noChangeArrowheads="1"/>
          </p:cNvSpPr>
          <p:nvPr/>
        </p:nvSpPr>
        <p:spPr bwMode="auto">
          <a:xfrm>
            <a:off x="179512" y="2852936"/>
            <a:ext cx="3096468" cy="1945148"/>
          </a:xfrm>
          <a:prstGeom prst="rect">
            <a:avLst/>
          </a:prstGeom>
          <a:noFill/>
          <a:ln w="9525">
            <a:noFill/>
            <a:miter lim="800000"/>
            <a:headEnd/>
            <a:tailEnd/>
          </a:ln>
          <a:effectLst/>
        </p:spPr>
        <p:txBody>
          <a:bodyPr wrap="square">
            <a:spAutoFit/>
          </a:bodyPr>
          <a:lstStyle>
            <a:lvl1pPr marL="358775" indent="-358775">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fontAlgn="base">
              <a:spcBef>
                <a:spcPct val="0"/>
              </a:spcBef>
              <a:spcAft>
                <a:spcPct val="0"/>
              </a:spcAft>
              <a:defRPr sz="2400">
                <a:solidFill>
                  <a:schemeClr val="tx1"/>
                </a:solidFill>
                <a:latin typeface="Times New Roman" charset="0"/>
                <a:ea typeface="ＭＳ Ｐゴシック" charset="0"/>
              </a:defRPr>
            </a:lvl6pPr>
            <a:lvl7pPr marL="2971800" indent="-228600" fontAlgn="base">
              <a:spcBef>
                <a:spcPct val="0"/>
              </a:spcBef>
              <a:spcAft>
                <a:spcPct val="0"/>
              </a:spcAft>
              <a:defRPr sz="2400">
                <a:solidFill>
                  <a:schemeClr val="tx1"/>
                </a:solidFill>
                <a:latin typeface="Times New Roman" charset="0"/>
                <a:ea typeface="ＭＳ Ｐゴシック" charset="0"/>
              </a:defRPr>
            </a:lvl7pPr>
            <a:lvl8pPr marL="3429000" indent="-228600" fontAlgn="base">
              <a:spcBef>
                <a:spcPct val="0"/>
              </a:spcBef>
              <a:spcAft>
                <a:spcPct val="0"/>
              </a:spcAft>
              <a:defRPr sz="2400">
                <a:solidFill>
                  <a:schemeClr val="tx1"/>
                </a:solidFill>
                <a:latin typeface="Times New Roman" charset="0"/>
                <a:ea typeface="ＭＳ Ｐゴシック" charset="0"/>
              </a:defRPr>
            </a:lvl8pPr>
            <a:lvl9pPr marL="38862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0000"/>
              </a:lnSpc>
              <a:spcBef>
                <a:spcPct val="25000"/>
              </a:spcBef>
              <a:buClr>
                <a:srgbClr val="BC1B10"/>
              </a:buClr>
              <a:buSzPct val="130000"/>
              <a:buFont typeface="Wingdings" charset="2"/>
              <a:buChar char="§"/>
              <a:defRPr/>
            </a:pPr>
            <a:r>
              <a:rPr lang="it-IT" dirty="0" err="1" smtClean="0">
                <a:latin typeface="Arial" charset="0"/>
                <a:cs typeface="+mn-cs"/>
              </a:rPr>
              <a:t>Mild</a:t>
            </a:r>
            <a:r>
              <a:rPr lang="it-IT" dirty="0" smtClean="0">
                <a:latin typeface="Arial" charset="0"/>
                <a:cs typeface="+mn-cs"/>
              </a:rPr>
              <a:t> </a:t>
            </a:r>
            <a:r>
              <a:rPr lang="it-IT" dirty="0" err="1" smtClean="0">
                <a:latin typeface="Arial" charset="0"/>
                <a:cs typeface="+mn-cs"/>
              </a:rPr>
              <a:t>atrophy</a:t>
            </a:r>
            <a:endParaRPr lang="it-IT" dirty="0" smtClean="0">
              <a:latin typeface="Arial" charset="0"/>
              <a:cs typeface="+mn-cs"/>
            </a:endParaRPr>
          </a:p>
          <a:p>
            <a:pPr>
              <a:lnSpc>
                <a:spcPct val="90000"/>
              </a:lnSpc>
              <a:spcBef>
                <a:spcPct val="25000"/>
              </a:spcBef>
              <a:buClr>
                <a:srgbClr val="BC1B10"/>
              </a:buClr>
              <a:buSzPct val="130000"/>
              <a:buFont typeface="Wingdings" charset="2"/>
              <a:buChar char="§"/>
              <a:defRPr/>
            </a:pPr>
            <a:r>
              <a:rPr lang="it-IT" dirty="0" smtClean="0">
                <a:latin typeface="Arial" charset="0"/>
                <a:cs typeface="+mn-cs"/>
              </a:rPr>
              <a:t>Grade 4 MRC </a:t>
            </a:r>
            <a:r>
              <a:rPr lang="it-IT" dirty="0" err="1" smtClean="0">
                <a:latin typeface="Arial" charset="0"/>
                <a:cs typeface="+mn-cs"/>
              </a:rPr>
              <a:t>proximal</a:t>
            </a:r>
            <a:r>
              <a:rPr lang="it-IT" dirty="0" smtClean="0">
                <a:latin typeface="Arial" charset="0"/>
                <a:cs typeface="+mn-cs"/>
              </a:rPr>
              <a:t> </a:t>
            </a:r>
            <a:r>
              <a:rPr lang="it-IT" dirty="0" err="1" smtClean="0">
                <a:latin typeface="Arial" charset="0"/>
                <a:cs typeface="+mn-cs"/>
              </a:rPr>
              <a:t>muscle</a:t>
            </a:r>
            <a:r>
              <a:rPr lang="it-IT" dirty="0" smtClean="0">
                <a:latin typeface="Arial" charset="0"/>
                <a:cs typeface="+mn-cs"/>
              </a:rPr>
              <a:t> </a:t>
            </a:r>
            <a:r>
              <a:rPr lang="it-IT" dirty="0" err="1" smtClean="0">
                <a:latin typeface="Arial" charset="0"/>
                <a:cs typeface="+mn-cs"/>
              </a:rPr>
              <a:t>weakness</a:t>
            </a:r>
            <a:endParaRPr lang="it-IT" dirty="0" smtClean="0">
              <a:latin typeface="Arial" charset="0"/>
              <a:cs typeface="+mn-cs"/>
            </a:endParaRPr>
          </a:p>
          <a:p>
            <a:pPr>
              <a:lnSpc>
                <a:spcPct val="90000"/>
              </a:lnSpc>
              <a:spcBef>
                <a:spcPct val="25000"/>
              </a:spcBef>
              <a:buClr>
                <a:schemeClr val="accent2"/>
              </a:buClr>
              <a:buSzPct val="130000"/>
              <a:buFont typeface="Wingdings" charset="2"/>
              <a:buChar char="§"/>
              <a:defRPr/>
            </a:pPr>
            <a:r>
              <a:rPr lang="it-IT" b="1" dirty="0" smtClean="0">
                <a:solidFill>
                  <a:srgbClr val="BC1B10"/>
                </a:solidFill>
                <a:latin typeface="Arial" charset="0"/>
                <a:cs typeface="+mn-cs"/>
              </a:rPr>
              <a:t>Slow </a:t>
            </a:r>
            <a:r>
              <a:rPr lang="it-IT" b="1" dirty="0" err="1" smtClean="0">
                <a:solidFill>
                  <a:srgbClr val="BC1B10"/>
                </a:solidFill>
                <a:latin typeface="Arial" charset="0"/>
                <a:cs typeface="+mn-cs"/>
              </a:rPr>
              <a:t>progression</a:t>
            </a:r>
            <a:endParaRPr lang="it-IT" b="1" dirty="0" smtClean="0">
              <a:solidFill>
                <a:srgbClr val="BC1B10"/>
              </a:solidFill>
              <a:latin typeface="Arial" charset="0"/>
              <a:cs typeface="+mn-cs"/>
            </a:endParaRPr>
          </a:p>
        </p:txBody>
      </p:sp>
      <p:pic>
        <p:nvPicPr>
          <p:cNvPr id="5837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1196752"/>
            <a:ext cx="282892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196752"/>
            <a:ext cx="268287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ext Box 6"/>
          <p:cNvSpPr txBox="1">
            <a:spLocks noChangeArrowheads="1"/>
          </p:cNvSpPr>
          <p:nvPr/>
        </p:nvSpPr>
        <p:spPr bwMode="auto">
          <a:xfrm>
            <a:off x="3708400" y="6374655"/>
            <a:ext cx="180022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fontAlgn="base">
              <a:spcBef>
                <a:spcPct val="0"/>
              </a:spcBef>
              <a:spcAft>
                <a:spcPct val="0"/>
              </a:spcAft>
              <a:defRPr sz="2400">
                <a:solidFill>
                  <a:schemeClr val="tx1"/>
                </a:solidFill>
                <a:latin typeface="Times New Roman" charset="0"/>
                <a:ea typeface="ＭＳ Ｐゴシック" charset="0"/>
              </a:defRPr>
            </a:lvl6pPr>
            <a:lvl7pPr marL="2971800" indent="-228600" fontAlgn="base">
              <a:spcBef>
                <a:spcPct val="0"/>
              </a:spcBef>
              <a:spcAft>
                <a:spcPct val="0"/>
              </a:spcAft>
              <a:defRPr sz="2400">
                <a:solidFill>
                  <a:schemeClr val="tx1"/>
                </a:solidFill>
                <a:latin typeface="Times New Roman" charset="0"/>
                <a:ea typeface="ＭＳ Ｐゴシック" charset="0"/>
              </a:defRPr>
            </a:lvl7pPr>
            <a:lvl8pPr marL="3429000" indent="-228600" fontAlgn="base">
              <a:spcBef>
                <a:spcPct val="0"/>
              </a:spcBef>
              <a:spcAft>
                <a:spcPct val="0"/>
              </a:spcAft>
              <a:defRPr sz="2400">
                <a:solidFill>
                  <a:schemeClr val="tx1"/>
                </a:solidFill>
                <a:latin typeface="Times New Roman" charset="0"/>
                <a:ea typeface="ＭＳ Ｐゴシック" charset="0"/>
              </a:defRPr>
            </a:lvl8pPr>
            <a:lvl9pPr marL="3886200" indent="-228600"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it-IT" sz="1800" smtClean="0">
                <a:latin typeface="Arial" charset="0"/>
                <a:cs typeface="+mn-cs"/>
              </a:rPr>
              <a:t>1997</a:t>
            </a:r>
          </a:p>
        </p:txBody>
      </p:sp>
      <p:sp>
        <p:nvSpPr>
          <p:cNvPr id="84998" name="Text Box 7"/>
          <p:cNvSpPr txBox="1">
            <a:spLocks noChangeArrowheads="1"/>
          </p:cNvSpPr>
          <p:nvPr/>
        </p:nvSpPr>
        <p:spPr bwMode="auto">
          <a:xfrm>
            <a:off x="6659563" y="6374655"/>
            <a:ext cx="180022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fontAlgn="base">
              <a:spcBef>
                <a:spcPct val="0"/>
              </a:spcBef>
              <a:spcAft>
                <a:spcPct val="0"/>
              </a:spcAft>
              <a:defRPr sz="2400">
                <a:solidFill>
                  <a:schemeClr val="tx1"/>
                </a:solidFill>
                <a:latin typeface="Times New Roman" charset="0"/>
                <a:ea typeface="ＭＳ Ｐゴシック" charset="0"/>
              </a:defRPr>
            </a:lvl6pPr>
            <a:lvl7pPr marL="2971800" indent="-228600" fontAlgn="base">
              <a:spcBef>
                <a:spcPct val="0"/>
              </a:spcBef>
              <a:spcAft>
                <a:spcPct val="0"/>
              </a:spcAft>
              <a:defRPr sz="2400">
                <a:solidFill>
                  <a:schemeClr val="tx1"/>
                </a:solidFill>
                <a:latin typeface="Times New Roman" charset="0"/>
                <a:ea typeface="ＭＳ Ｐゴシック" charset="0"/>
              </a:defRPr>
            </a:lvl7pPr>
            <a:lvl8pPr marL="3429000" indent="-228600" fontAlgn="base">
              <a:spcBef>
                <a:spcPct val="0"/>
              </a:spcBef>
              <a:spcAft>
                <a:spcPct val="0"/>
              </a:spcAft>
              <a:defRPr sz="2400">
                <a:solidFill>
                  <a:schemeClr val="tx1"/>
                </a:solidFill>
                <a:latin typeface="Times New Roman" charset="0"/>
                <a:ea typeface="ＭＳ Ｐゴシック" charset="0"/>
              </a:defRPr>
            </a:lvl8pPr>
            <a:lvl9pPr marL="3886200" indent="-228600"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it-IT" sz="1800" smtClean="0">
                <a:latin typeface="Arial" charset="0"/>
                <a:cs typeface="+mn-cs"/>
              </a:rPr>
              <a:t>2000</a:t>
            </a:r>
          </a:p>
        </p:txBody>
      </p:sp>
      <p:pic>
        <p:nvPicPr>
          <p:cNvPr id="11" name="Immagin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765175"/>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ttangolo 3"/>
          <p:cNvSpPr>
            <a:spLocks noGrp="1" noChangeArrowheads="1"/>
          </p:cNvSpPr>
          <p:nvPr>
            <p:ph type="title"/>
          </p:nvPr>
        </p:nvSpPr>
        <p:spPr bwMode="auto">
          <a:xfrm>
            <a:off x="609600" y="400735"/>
            <a:ext cx="815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it-IT" sz="3600" dirty="0" smtClean="0">
                <a:solidFill>
                  <a:srgbClr val="000000"/>
                </a:solidFill>
                <a:latin typeface="Calibri" charset="0"/>
                <a:cs typeface="Times New Roman" charset="0"/>
              </a:rPr>
              <a:t>PROMM </a:t>
            </a:r>
            <a:r>
              <a:rPr lang="it-IT" sz="3600" dirty="0" err="1" smtClean="0">
                <a:solidFill>
                  <a:srgbClr val="000000"/>
                </a:solidFill>
                <a:latin typeface="Calibri" charset="0"/>
                <a:cs typeface="Times New Roman" charset="0"/>
              </a:rPr>
              <a:t>phenotype</a:t>
            </a:r>
            <a:endParaRPr lang="it-IT" sz="3600" dirty="0">
              <a:solidFill>
                <a:srgbClr val="000000"/>
              </a:solidFill>
              <a:latin typeface="Calibri" charset="0"/>
              <a:cs typeface="Times New Roman" charset="0"/>
            </a:endParaRPr>
          </a:p>
        </p:txBody>
      </p:sp>
    </p:spTree>
    <p:extLst>
      <p:ext uri="{BB962C8B-B14F-4D97-AF65-F5344CB8AC3E}">
        <p14:creationId xmlns:p14="http://schemas.microsoft.com/office/powerpoint/2010/main" val="396301698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8530" name="Text Box 2"/>
          <p:cNvSpPr txBox="1">
            <a:spLocks noChangeArrowheads="1"/>
          </p:cNvSpPr>
          <p:nvPr/>
        </p:nvSpPr>
        <p:spPr bwMode="auto">
          <a:xfrm>
            <a:off x="36513" y="5516563"/>
            <a:ext cx="6767512" cy="1243417"/>
          </a:xfrm>
          <a:prstGeom prst="rect">
            <a:avLst/>
          </a:prstGeom>
          <a:noFill/>
          <a:ln w="9525">
            <a:noFill/>
            <a:miter lim="800000"/>
            <a:headEnd/>
            <a:tailEnd/>
          </a:ln>
          <a:effectLst/>
        </p:spPr>
        <p:txBody>
          <a:bodyPr>
            <a:spAutoFit/>
          </a:bodyPr>
          <a:lstStyle>
            <a:lvl1pPr marL="360363" indent="-360363">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fontAlgn="base">
              <a:spcBef>
                <a:spcPct val="0"/>
              </a:spcBef>
              <a:spcAft>
                <a:spcPct val="0"/>
              </a:spcAft>
              <a:defRPr sz="2400">
                <a:solidFill>
                  <a:schemeClr val="tx1"/>
                </a:solidFill>
                <a:latin typeface="Times New Roman" charset="0"/>
                <a:ea typeface="ＭＳ Ｐゴシック" charset="0"/>
              </a:defRPr>
            </a:lvl6pPr>
            <a:lvl7pPr marL="2971800" indent="-228600" fontAlgn="base">
              <a:spcBef>
                <a:spcPct val="0"/>
              </a:spcBef>
              <a:spcAft>
                <a:spcPct val="0"/>
              </a:spcAft>
              <a:defRPr sz="2400">
                <a:solidFill>
                  <a:schemeClr val="tx1"/>
                </a:solidFill>
                <a:latin typeface="Times New Roman" charset="0"/>
                <a:ea typeface="ＭＳ Ｐゴシック" charset="0"/>
              </a:defRPr>
            </a:lvl7pPr>
            <a:lvl8pPr marL="3429000" indent="-228600" fontAlgn="base">
              <a:spcBef>
                <a:spcPct val="0"/>
              </a:spcBef>
              <a:spcAft>
                <a:spcPct val="0"/>
              </a:spcAft>
              <a:defRPr sz="2400">
                <a:solidFill>
                  <a:schemeClr val="tx1"/>
                </a:solidFill>
                <a:latin typeface="Times New Roman" charset="0"/>
                <a:ea typeface="ＭＳ Ｐゴシック" charset="0"/>
              </a:defRPr>
            </a:lvl8pPr>
            <a:lvl9pPr marL="38862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0000"/>
              </a:lnSpc>
              <a:spcBef>
                <a:spcPct val="20000"/>
              </a:spcBef>
              <a:buClr>
                <a:schemeClr val="accent2"/>
              </a:buClr>
              <a:buSzPct val="130000"/>
              <a:buFont typeface="Wingdings" charset="0"/>
              <a:buChar char="§"/>
              <a:defRPr/>
            </a:pPr>
            <a:r>
              <a:rPr lang="it-IT" i="1" dirty="0" smtClean="0">
                <a:solidFill>
                  <a:schemeClr val="bg1"/>
                </a:solidFill>
                <a:latin typeface="Arial" charset="0"/>
                <a:cs typeface="+mn-cs"/>
              </a:rPr>
              <a:t> </a:t>
            </a:r>
            <a:r>
              <a:rPr lang="it-IT" i="1" dirty="0" err="1" smtClean="0">
                <a:latin typeface="Arial" charset="0"/>
                <a:cs typeface="+mn-cs"/>
              </a:rPr>
              <a:t>Mild</a:t>
            </a:r>
            <a:r>
              <a:rPr lang="it-IT" i="1" dirty="0" smtClean="0">
                <a:latin typeface="Arial" charset="0"/>
                <a:cs typeface="+mn-cs"/>
              </a:rPr>
              <a:t> </a:t>
            </a:r>
            <a:r>
              <a:rPr lang="it-IT" i="1" dirty="0" err="1" smtClean="0">
                <a:latin typeface="Arial" charset="0"/>
                <a:cs typeface="+mn-cs"/>
              </a:rPr>
              <a:t>atrophy</a:t>
            </a:r>
            <a:endParaRPr lang="it-IT" i="1" dirty="0" smtClean="0">
              <a:latin typeface="Arial" charset="0"/>
              <a:cs typeface="+mn-cs"/>
            </a:endParaRPr>
          </a:p>
          <a:p>
            <a:pPr>
              <a:lnSpc>
                <a:spcPct val="90000"/>
              </a:lnSpc>
              <a:spcBef>
                <a:spcPct val="20000"/>
              </a:spcBef>
              <a:buClr>
                <a:schemeClr val="accent2"/>
              </a:buClr>
              <a:buSzPct val="130000"/>
              <a:buFont typeface="Wingdings" charset="0"/>
              <a:buChar char="§"/>
              <a:defRPr/>
            </a:pPr>
            <a:r>
              <a:rPr lang="it-IT" i="1" dirty="0" smtClean="0">
                <a:latin typeface="Arial" charset="0"/>
                <a:cs typeface="+mn-cs"/>
              </a:rPr>
              <a:t> Grade 4 MRC </a:t>
            </a:r>
            <a:r>
              <a:rPr lang="it-IT" i="1" dirty="0" err="1" smtClean="0">
                <a:latin typeface="Arial" charset="0"/>
                <a:cs typeface="+mn-cs"/>
              </a:rPr>
              <a:t>proximal</a:t>
            </a:r>
            <a:r>
              <a:rPr lang="it-IT" i="1" dirty="0" smtClean="0">
                <a:latin typeface="Arial" charset="0"/>
                <a:cs typeface="+mn-cs"/>
              </a:rPr>
              <a:t> </a:t>
            </a:r>
            <a:r>
              <a:rPr lang="it-IT" i="1" dirty="0" err="1" smtClean="0">
                <a:latin typeface="Arial" charset="0"/>
                <a:cs typeface="+mn-cs"/>
              </a:rPr>
              <a:t>muscle</a:t>
            </a:r>
            <a:r>
              <a:rPr lang="it-IT" i="1" dirty="0" smtClean="0">
                <a:latin typeface="Arial" charset="0"/>
                <a:cs typeface="+mn-cs"/>
              </a:rPr>
              <a:t> </a:t>
            </a:r>
            <a:r>
              <a:rPr lang="it-IT" i="1" dirty="0" err="1" smtClean="0">
                <a:latin typeface="Arial" charset="0"/>
                <a:cs typeface="+mn-cs"/>
              </a:rPr>
              <a:t>weakness</a:t>
            </a:r>
            <a:endParaRPr lang="it-IT" i="1" dirty="0" smtClean="0">
              <a:latin typeface="Arial" charset="0"/>
              <a:cs typeface="+mn-cs"/>
            </a:endParaRPr>
          </a:p>
          <a:p>
            <a:pPr>
              <a:lnSpc>
                <a:spcPct val="90000"/>
              </a:lnSpc>
              <a:spcBef>
                <a:spcPct val="20000"/>
              </a:spcBef>
              <a:buClr>
                <a:schemeClr val="accent2"/>
              </a:buClr>
              <a:buSzPct val="130000"/>
              <a:buFont typeface="Wingdings" charset="0"/>
              <a:buChar char="§"/>
              <a:defRPr/>
            </a:pPr>
            <a:r>
              <a:rPr lang="it-IT" i="1" dirty="0" smtClean="0">
                <a:solidFill>
                  <a:srgbClr val="FFFF00"/>
                </a:solidFill>
                <a:latin typeface="Arial" charset="0"/>
                <a:cs typeface="+mn-cs"/>
              </a:rPr>
              <a:t> </a:t>
            </a:r>
            <a:r>
              <a:rPr lang="it-IT" b="1" dirty="0" smtClean="0">
                <a:solidFill>
                  <a:srgbClr val="BC1B10"/>
                </a:solidFill>
                <a:latin typeface="Arial" charset="0"/>
                <a:cs typeface="+mn-cs"/>
              </a:rPr>
              <a:t>Slow </a:t>
            </a:r>
            <a:r>
              <a:rPr lang="it-IT" b="1" dirty="0" err="1" smtClean="0">
                <a:solidFill>
                  <a:srgbClr val="BC1B10"/>
                </a:solidFill>
                <a:latin typeface="Arial" charset="0"/>
                <a:cs typeface="+mn-cs"/>
              </a:rPr>
              <a:t>progression</a:t>
            </a:r>
            <a:endParaRPr lang="it-IT" sz="1800" b="1" dirty="0" smtClean="0">
              <a:solidFill>
                <a:srgbClr val="BC1B10"/>
              </a:solidFill>
              <a:latin typeface="Arial" charset="0"/>
              <a:cs typeface="+mn-cs"/>
            </a:endParaRPr>
          </a:p>
        </p:txBody>
      </p:sp>
      <p:pic>
        <p:nvPicPr>
          <p:cNvPr id="59396" name="Picture 5"/>
          <p:cNvPicPr>
            <a:picLocks noChangeAspect="1" noChangeArrowheads="1"/>
          </p:cNvPicPr>
          <p:nvPr/>
        </p:nvPicPr>
        <p:blipFill>
          <a:blip r:embed="rId2">
            <a:lum bright="24000" contrast="18000"/>
            <a:extLst>
              <a:ext uri="{28A0092B-C50C-407E-A947-70E740481C1C}">
                <a14:useLocalDpi xmlns:a14="http://schemas.microsoft.com/office/drawing/2010/main" val="0"/>
              </a:ext>
            </a:extLst>
          </a:blip>
          <a:srcRect/>
          <a:stretch>
            <a:fillRect/>
          </a:stretch>
        </p:blipFill>
        <p:spPr bwMode="auto">
          <a:xfrm>
            <a:off x="323850" y="3360738"/>
            <a:ext cx="2592388"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Text Box 7"/>
          <p:cNvSpPr txBox="1">
            <a:spLocks noChangeArrowheads="1"/>
          </p:cNvSpPr>
          <p:nvPr/>
        </p:nvSpPr>
        <p:spPr bwMode="auto">
          <a:xfrm>
            <a:off x="2720975" y="1628775"/>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spcBef>
                <a:spcPct val="50000"/>
              </a:spcBef>
            </a:pPr>
            <a:r>
              <a:rPr lang="it-IT" sz="1800"/>
              <a:t>1998</a:t>
            </a:r>
          </a:p>
        </p:txBody>
      </p:sp>
      <p:sp>
        <p:nvSpPr>
          <p:cNvPr id="86023" name="Text Box 8"/>
          <p:cNvSpPr txBox="1">
            <a:spLocks noChangeArrowheads="1"/>
          </p:cNvSpPr>
          <p:nvPr/>
        </p:nvSpPr>
        <p:spPr bwMode="auto">
          <a:xfrm>
            <a:off x="684213" y="5157788"/>
            <a:ext cx="1800225"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fontAlgn="base">
              <a:spcBef>
                <a:spcPct val="0"/>
              </a:spcBef>
              <a:spcAft>
                <a:spcPct val="0"/>
              </a:spcAft>
              <a:defRPr sz="2400">
                <a:solidFill>
                  <a:schemeClr val="tx1"/>
                </a:solidFill>
                <a:latin typeface="Times New Roman" charset="0"/>
                <a:ea typeface="ＭＳ Ｐゴシック" charset="0"/>
              </a:defRPr>
            </a:lvl6pPr>
            <a:lvl7pPr marL="2971800" indent="-228600" fontAlgn="base">
              <a:spcBef>
                <a:spcPct val="0"/>
              </a:spcBef>
              <a:spcAft>
                <a:spcPct val="0"/>
              </a:spcAft>
              <a:defRPr sz="2400">
                <a:solidFill>
                  <a:schemeClr val="tx1"/>
                </a:solidFill>
                <a:latin typeface="Times New Roman" charset="0"/>
                <a:ea typeface="ＭＳ Ｐゴシック" charset="0"/>
              </a:defRPr>
            </a:lvl7pPr>
            <a:lvl8pPr marL="3429000" indent="-228600" fontAlgn="base">
              <a:spcBef>
                <a:spcPct val="0"/>
              </a:spcBef>
              <a:spcAft>
                <a:spcPct val="0"/>
              </a:spcAft>
              <a:defRPr sz="2400">
                <a:solidFill>
                  <a:schemeClr val="tx1"/>
                </a:solidFill>
                <a:latin typeface="Times New Roman" charset="0"/>
                <a:ea typeface="ＭＳ Ｐゴシック" charset="0"/>
              </a:defRPr>
            </a:lvl8pPr>
            <a:lvl9pPr marL="3886200" indent="-228600"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it-IT" sz="1800" smtClean="0">
                <a:latin typeface="Arial" charset="0"/>
                <a:cs typeface="+mn-cs"/>
              </a:rPr>
              <a:t>2005</a:t>
            </a:r>
          </a:p>
        </p:txBody>
      </p:sp>
      <p:sp>
        <p:nvSpPr>
          <p:cNvPr id="1558538" name="Line 10"/>
          <p:cNvSpPr>
            <a:spLocks noChangeShapeType="1"/>
          </p:cNvSpPr>
          <p:nvPr/>
        </p:nvSpPr>
        <p:spPr bwMode="auto">
          <a:xfrm flipH="1">
            <a:off x="2924175" y="2022475"/>
            <a:ext cx="647700" cy="144463"/>
          </a:xfrm>
          <a:prstGeom prst="line">
            <a:avLst/>
          </a:prstGeom>
          <a:noFill/>
          <a:ln w="38100">
            <a:solidFill>
              <a:srgbClr val="FF0000"/>
            </a:solidFill>
            <a:round/>
            <a:headEnd/>
            <a:tailEnd type="triangle" w="med" len="med"/>
          </a:ln>
          <a:effectLst/>
        </p:spPr>
        <p:txBody>
          <a:bodyPr/>
          <a:lstStyle/>
          <a:p>
            <a:pPr eaLnBrk="0" hangingPunct="0">
              <a:spcBef>
                <a:spcPct val="40000"/>
              </a:spcBef>
              <a:buClr>
                <a:srgbClr val="FF0000"/>
              </a:buClr>
              <a:buFont typeface="Wingdings" pitchFamily="2" charset="2"/>
              <a:buChar char="§"/>
              <a:defRPr/>
            </a:pPr>
            <a:endParaRPr lang="it-IT" sz="3200">
              <a:solidFill>
                <a:schemeClr val="bg1"/>
              </a:solidFill>
              <a:latin typeface="Tahoma" pitchFamily="34" charset="0"/>
              <a:ea typeface="+mn-ea"/>
              <a:cs typeface="+mn-cs"/>
            </a:endParaRPr>
          </a:p>
        </p:txBody>
      </p:sp>
      <p:pic>
        <p:nvPicPr>
          <p:cNvPr id="5939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1414463"/>
            <a:ext cx="2606675"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1341214"/>
            <a:ext cx="2354263"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6"/>
          <p:cNvPicPr>
            <a:picLocks noChangeAspect="1" noChangeArrowheads="1"/>
          </p:cNvPicPr>
          <p:nvPr/>
        </p:nvPicPr>
        <p:blipFill>
          <a:blip r:embed="rId5">
            <a:lum bright="24000" contrast="18000"/>
            <a:extLst>
              <a:ext uri="{28A0092B-C50C-407E-A947-70E740481C1C}">
                <a14:useLocalDpi xmlns:a14="http://schemas.microsoft.com/office/drawing/2010/main" val="0"/>
              </a:ext>
            </a:extLst>
          </a:blip>
          <a:srcRect/>
          <a:stretch>
            <a:fillRect/>
          </a:stretch>
        </p:blipFill>
        <p:spPr bwMode="auto">
          <a:xfrm>
            <a:off x="6516688" y="1326926"/>
            <a:ext cx="2513012"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4" name="Text Box 9"/>
          <p:cNvSpPr txBox="1">
            <a:spLocks noChangeArrowheads="1"/>
          </p:cNvSpPr>
          <p:nvPr/>
        </p:nvSpPr>
        <p:spPr bwMode="auto">
          <a:xfrm>
            <a:off x="6877050" y="5798591"/>
            <a:ext cx="180022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fontAlgn="base">
              <a:spcBef>
                <a:spcPct val="0"/>
              </a:spcBef>
              <a:spcAft>
                <a:spcPct val="0"/>
              </a:spcAft>
              <a:defRPr sz="2400">
                <a:solidFill>
                  <a:schemeClr val="tx1"/>
                </a:solidFill>
                <a:latin typeface="Times New Roman" charset="0"/>
                <a:ea typeface="ＭＳ Ｐゴシック" charset="0"/>
              </a:defRPr>
            </a:lvl6pPr>
            <a:lvl7pPr marL="2971800" indent="-228600" fontAlgn="base">
              <a:spcBef>
                <a:spcPct val="0"/>
              </a:spcBef>
              <a:spcAft>
                <a:spcPct val="0"/>
              </a:spcAft>
              <a:defRPr sz="2400">
                <a:solidFill>
                  <a:schemeClr val="tx1"/>
                </a:solidFill>
                <a:latin typeface="Times New Roman" charset="0"/>
                <a:ea typeface="ＭＳ Ｐゴシック" charset="0"/>
              </a:defRPr>
            </a:lvl7pPr>
            <a:lvl8pPr marL="3429000" indent="-228600" fontAlgn="base">
              <a:spcBef>
                <a:spcPct val="0"/>
              </a:spcBef>
              <a:spcAft>
                <a:spcPct val="0"/>
              </a:spcAft>
              <a:defRPr sz="2400">
                <a:solidFill>
                  <a:schemeClr val="tx1"/>
                </a:solidFill>
                <a:latin typeface="Times New Roman" charset="0"/>
                <a:ea typeface="ＭＳ Ｐゴシック" charset="0"/>
              </a:defRPr>
            </a:lvl8pPr>
            <a:lvl9pPr marL="3886200" indent="-228600"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it-IT" sz="1800" dirty="0" smtClean="0">
                <a:latin typeface="Arial" charset="0"/>
                <a:cs typeface="+mn-cs"/>
              </a:rPr>
              <a:t>2005</a:t>
            </a:r>
          </a:p>
        </p:txBody>
      </p:sp>
      <p:sp>
        <p:nvSpPr>
          <p:cNvPr id="1558539" name="Line 11"/>
          <p:cNvSpPr>
            <a:spLocks noChangeShapeType="1"/>
          </p:cNvSpPr>
          <p:nvPr/>
        </p:nvSpPr>
        <p:spPr bwMode="auto">
          <a:xfrm>
            <a:off x="3683000" y="2060848"/>
            <a:ext cx="503238" cy="215900"/>
          </a:xfrm>
          <a:prstGeom prst="line">
            <a:avLst/>
          </a:prstGeom>
          <a:noFill/>
          <a:ln w="38100">
            <a:solidFill>
              <a:srgbClr val="FF0000"/>
            </a:solidFill>
            <a:round/>
            <a:headEnd/>
            <a:tailEnd type="triangle" w="med" len="med"/>
          </a:ln>
          <a:effectLst/>
        </p:spPr>
        <p:txBody>
          <a:bodyPr/>
          <a:lstStyle/>
          <a:p>
            <a:pPr eaLnBrk="0" hangingPunct="0">
              <a:spcBef>
                <a:spcPct val="40000"/>
              </a:spcBef>
              <a:buClr>
                <a:srgbClr val="FF0000"/>
              </a:buClr>
              <a:buFont typeface="Wingdings" pitchFamily="2" charset="2"/>
              <a:buChar char="§"/>
              <a:defRPr/>
            </a:pPr>
            <a:endParaRPr lang="it-IT" sz="3200">
              <a:solidFill>
                <a:schemeClr val="bg1"/>
              </a:solidFill>
              <a:latin typeface="Tahoma" pitchFamily="34" charset="0"/>
              <a:ea typeface="+mn-ea"/>
              <a:cs typeface="+mn-cs"/>
            </a:endParaRPr>
          </a:p>
        </p:txBody>
      </p:sp>
      <p:pic>
        <p:nvPicPr>
          <p:cNvPr id="15" name="Immagin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950" y="765175"/>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ttangolo 3"/>
          <p:cNvSpPr>
            <a:spLocks noGrp="1" noChangeArrowheads="1"/>
          </p:cNvSpPr>
          <p:nvPr>
            <p:ph type="title"/>
          </p:nvPr>
        </p:nvSpPr>
        <p:spPr bwMode="auto">
          <a:xfrm>
            <a:off x="609600" y="400735"/>
            <a:ext cx="815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it-IT" sz="3600" dirty="0" smtClean="0">
                <a:solidFill>
                  <a:srgbClr val="000000"/>
                </a:solidFill>
                <a:latin typeface="Calibri" charset="0"/>
                <a:cs typeface="Times New Roman" charset="0"/>
              </a:rPr>
              <a:t>PROMM </a:t>
            </a:r>
            <a:r>
              <a:rPr lang="it-IT" sz="3600" dirty="0" err="1" smtClean="0">
                <a:solidFill>
                  <a:srgbClr val="000000"/>
                </a:solidFill>
                <a:latin typeface="Calibri" charset="0"/>
                <a:cs typeface="Times New Roman" charset="0"/>
              </a:rPr>
              <a:t>phenotype</a:t>
            </a:r>
            <a:endParaRPr lang="it-IT" sz="3600" dirty="0">
              <a:solidFill>
                <a:srgbClr val="000000"/>
              </a:solidFill>
              <a:latin typeface="Calibri" charset="0"/>
              <a:cs typeface="Times New Roman" charset="0"/>
            </a:endParaRPr>
          </a:p>
        </p:txBody>
      </p:sp>
    </p:spTree>
    <p:extLst>
      <p:ext uri="{BB962C8B-B14F-4D97-AF65-F5344CB8AC3E}">
        <p14:creationId xmlns:p14="http://schemas.microsoft.com/office/powerpoint/2010/main" val="375367561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2"/>
          <p:cNvSpPr txBox="1">
            <a:spLocks noChangeArrowheads="1"/>
          </p:cNvSpPr>
          <p:nvPr/>
        </p:nvSpPr>
        <p:spPr bwMode="auto">
          <a:xfrm>
            <a:off x="684213" y="4553669"/>
            <a:ext cx="424815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20000"/>
              </a:spcBef>
              <a:buClr>
                <a:srgbClr val="BC1B10"/>
              </a:buClr>
              <a:buSzPct val="130000"/>
              <a:buFont typeface="Wingdings" charset="0"/>
              <a:buChar char="§"/>
            </a:pPr>
            <a:r>
              <a:rPr lang="it-IT" sz="2800" i="1" dirty="0">
                <a:solidFill>
                  <a:srgbClr val="FFFF00"/>
                </a:solidFill>
              </a:rPr>
              <a:t> </a:t>
            </a:r>
            <a:r>
              <a:rPr lang="it-IT" sz="2800" dirty="0"/>
              <a:t>Severe </a:t>
            </a:r>
            <a:r>
              <a:rPr lang="it-IT" sz="2800" dirty="0" err="1"/>
              <a:t>atrophy</a:t>
            </a:r>
            <a:endParaRPr lang="it-IT" sz="2800" dirty="0"/>
          </a:p>
          <a:p>
            <a:pPr eaLnBrk="1" hangingPunct="1">
              <a:spcBef>
                <a:spcPct val="20000"/>
              </a:spcBef>
              <a:buClr>
                <a:srgbClr val="BC1B10"/>
              </a:buClr>
              <a:buSzPct val="130000"/>
              <a:buFont typeface="Wingdings" charset="0"/>
              <a:buChar char="§"/>
            </a:pPr>
            <a:r>
              <a:rPr lang="it-IT" sz="2800" dirty="0"/>
              <a:t> No </a:t>
            </a:r>
            <a:r>
              <a:rPr lang="it-IT" sz="2800" dirty="0" err="1"/>
              <a:t>cataracts</a:t>
            </a:r>
            <a:endParaRPr lang="it-IT" sz="2800" dirty="0"/>
          </a:p>
          <a:p>
            <a:pPr eaLnBrk="1" hangingPunct="1">
              <a:spcBef>
                <a:spcPct val="20000"/>
              </a:spcBef>
              <a:buClr>
                <a:srgbClr val="BC1B10"/>
              </a:buClr>
              <a:buSzPct val="130000"/>
              <a:buFont typeface="Wingdings" charset="0"/>
              <a:buChar char="§"/>
            </a:pPr>
            <a:r>
              <a:rPr lang="it-IT" sz="2800" dirty="0"/>
              <a:t> No </a:t>
            </a:r>
            <a:r>
              <a:rPr lang="it-IT" sz="2800" dirty="0" err="1"/>
              <a:t>clinical</a:t>
            </a:r>
            <a:r>
              <a:rPr lang="it-IT" sz="2800" dirty="0"/>
              <a:t> </a:t>
            </a:r>
            <a:r>
              <a:rPr lang="it-IT" sz="2800" dirty="0" err="1"/>
              <a:t>myotonia</a:t>
            </a:r>
            <a:endParaRPr lang="it-IT" sz="2800" dirty="0"/>
          </a:p>
          <a:p>
            <a:pPr eaLnBrk="1" hangingPunct="1">
              <a:buClr>
                <a:srgbClr val="00FFFF"/>
              </a:buClr>
              <a:buFont typeface="Wingdings" charset="0"/>
              <a:buNone/>
            </a:pPr>
            <a:endParaRPr lang="it-IT" sz="2800" i="1" dirty="0"/>
          </a:p>
        </p:txBody>
      </p:sp>
      <p:pic>
        <p:nvPicPr>
          <p:cNvPr id="60418" name="Picture 3" descr="DSC00020"/>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900113" y="1516782"/>
            <a:ext cx="345598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529482"/>
            <a:ext cx="305911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6"/>
          <p:cNvSpPr txBox="1">
            <a:spLocks noChangeArrowheads="1"/>
          </p:cNvSpPr>
          <p:nvPr/>
        </p:nvSpPr>
        <p:spPr bwMode="auto">
          <a:xfrm>
            <a:off x="4832350" y="6381750"/>
            <a:ext cx="4311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5" tIns="45647" rIns="91295" bIns="45647">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spcBef>
                <a:spcPct val="50000"/>
              </a:spcBef>
            </a:pPr>
            <a:r>
              <a:rPr lang="it-IT" sz="1400" i="1" dirty="0"/>
              <a:t>Rotondo et al. 2005</a:t>
            </a:r>
          </a:p>
        </p:txBody>
      </p:sp>
      <p:pic>
        <p:nvPicPr>
          <p:cNvPr id="9" name="Immagin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765175"/>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3"/>
          <p:cNvSpPr>
            <a:spLocks noGrp="1" noChangeArrowheads="1"/>
          </p:cNvSpPr>
          <p:nvPr>
            <p:ph type="title"/>
          </p:nvPr>
        </p:nvSpPr>
        <p:spPr bwMode="auto">
          <a:xfrm>
            <a:off x="609600" y="400735"/>
            <a:ext cx="815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it-IT" sz="3600" dirty="0" smtClean="0">
                <a:solidFill>
                  <a:srgbClr val="000000"/>
                </a:solidFill>
                <a:latin typeface="Calibri" charset="0"/>
                <a:cs typeface="Times New Roman" charset="0"/>
              </a:rPr>
              <a:t>PDM </a:t>
            </a:r>
            <a:r>
              <a:rPr lang="it-IT" sz="3600" dirty="0" err="1" smtClean="0">
                <a:solidFill>
                  <a:srgbClr val="000000"/>
                </a:solidFill>
                <a:latin typeface="Calibri" charset="0"/>
                <a:cs typeface="Times New Roman" charset="0"/>
              </a:rPr>
              <a:t>phenotype</a:t>
            </a:r>
            <a:endParaRPr lang="it-IT" sz="3600" dirty="0">
              <a:solidFill>
                <a:srgbClr val="000000"/>
              </a:solidFill>
              <a:latin typeface="Calibri" charset="0"/>
              <a:cs typeface="Times New Roman" charset="0"/>
            </a:endParaRPr>
          </a:p>
        </p:txBody>
      </p:sp>
    </p:spTree>
    <p:extLst>
      <p:ext uri="{BB962C8B-B14F-4D97-AF65-F5344CB8AC3E}">
        <p14:creationId xmlns:p14="http://schemas.microsoft.com/office/powerpoint/2010/main" val="348068197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3"/>
          <p:cNvSpPr txBox="1">
            <a:spLocks noChangeArrowheads="1"/>
          </p:cNvSpPr>
          <p:nvPr/>
        </p:nvSpPr>
        <p:spPr bwMode="auto">
          <a:xfrm>
            <a:off x="899592" y="1484784"/>
            <a:ext cx="4176712" cy="11664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eaLnBrk="0" hangingPunct="0">
              <a:defRPr sz="1200">
                <a:solidFill>
                  <a:schemeClr val="tx1"/>
                </a:solidFill>
                <a:latin typeface="Arial Narrow" charset="0"/>
                <a:ea typeface="ＭＳ Ｐゴシック" charset="0"/>
                <a:cs typeface="ＭＳ Ｐゴシック" charset="0"/>
              </a:defRPr>
            </a:lvl1pPr>
            <a:lvl2pPr marL="720725" indent="-177800" eaLnBrk="0" hangingPunct="0">
              <a:defRPr sz="1200">
                <a:solidFill>
                  <a:schemeClr val="tx1"/>
                </a:solidFill>
                <a:latin typeface="Arial Narrow" charset="0"/>
                <a:ea typeface="ＭＳ Ｐゴシック" charset="0"/>
              </a:defRPr>
            </a:lvl2pPr>
            <a:lvl3pPr marL="1143000" indent="-228600" eaLnBrk="0" hangingPunct="0">
              <a:defRPr sz="1200">
                <a:solidFill>
                  <a:schemeClr val="tx1"/>
                </a:solidFill>
                <a:latin typeface="Arial Narrow" charset="0"/>
                <a:ea typeface="ＭＳ Ｐゴシック" charset="0"/>
              </a:defRPr>
            </a:lvl3pPr>
            <a:lvl4pPr marL="1600200" indent="-228600" eaLnBrk="0" hangingPunct="0">
              <a:defRPr sz="1200">
                <a:solidFill>
                  <a:schemeClr val="tx1"/>
                </a:solidFill>
                <a:latin typeface="Arial Narrow" charset="0"/>
                <a:ea typeface="ＭＳ Ｐゴシック" charset="0"/>
              </a:defRPr>
            </a:lvl4pPr>
            <a:lvl5pPr marL="2057400" indent="-228600" eaLnBrk="0" hangingPunct="0">
              <a:defRPr sz="1200">
                <a:solidFill>
                  <a:schemeClr val="tx1"/>
                </a:solidFill>
                <a:latin typeface="Arial Narrow" charset="0"/>
                <a:ea typeface="ＭＳ Ｐゴシック" charset="0"/>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0"/>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0"/>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0"/>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0"/>
              </a:defRPr>
            </a:lvl9pPr>
          </a:lstStyle>
          <a:p>
            <a:pPr eaLnBrk="1" hangingPunct="1">
              <a:lnSpc>
                <a:spcPct val="90000"/>
              </a:lnSpc>
              <a:buClr>
                <a:schemeClr val="accent2"/>
              </a:buClr>
              <a:buSzPct val="130000"/>
              <a:buFont typeface="Wingdings" charset="0"/>
              <a:buChar char="§"/>
              <a:defRPr/>
            </a:pPr>
            <a:r>
              <a:rPr lang="it-IT" sz="1600" b="1" i="1" dirty="0" smtClean="0">
                <a:latin typeface="+mn-lt"/>
              </a:rPr>
              <a:t> High CK</a:t>
            </a:r>
          </a:p>
          <a:p>
            <a:pPr eaLnBrk="1" hangingPunct="1">
              <a:lnSpc>
                <a:spcPct val="90000"/>
              </a:lnSpc>
              <a:buClr>
                <a:srgbClr val="FFFF00"/>
              </a:buClr>
              <a:buFont typeface="Wingdings" charset="0"/>
              <a:buNone/>
              <a:defRPr/>
            </a:pPr>
            <a:r>
              <a:rPr lang="it-IT" i="1" dirty="0" smtClean="0">
                <a:latin typeface="+mn-lt"/>
              </a:rPr>
              <a:t>       Merlini L et al. </a:t>
            </a:r>
            <a:r>
              <a:rPr lang="it-IT" i="1" dirty="0" err="1" smtClean="0">
                <a:latin typeface="+mn-lt"/>
              </a:rPr>
              <a:t>Muscle</a:t>
            </a:r>
            <a:r>
              <a:rPr lang="it-IT" i="1" dirty="0" smtClean="0">
                <a:latin typeface="+mn-lt"/>
              </a:rPr>
              <a:t> &amp; </a:t>
            </a:r>
            <a:r>
              <a:rPr lang="it-IT" i="1" dirty="0" err="1" smtClean="0">
                <a:latin typeface="+mn-lt"/>
              </a:rPr>
              <a:t>Nerve</a:t>
            </a:r>
            <a:r>
              <a:rPr lang="it-IT" i="1" dirty="0" smtClean="0">
                <a:latin typeface="+mn-lt"/>
              </a:rPr>
              <a:t> 2005</a:t>
            </a:r>
          </a:p>
          <a:p>
            <a:pPr eaLnBrk="1" hangingPunct="1">
              <a:lnSpc>
                <a:spcPct val="90000"/>
              </a:lnSpc>
              <a:spcBef>
                <a:spcPct val="30000"/>
              </a:spcBef>
              <a:buClr>
                <a:schemeClr val="accent2"/>
              </a:buClr>
              <a:buSzPct val="130000"/>
              <a:buFont typeface="Wingdings" charset="0"/>
              <a:buChar char="§"/>
              <a:defRPr/>
            </a:pPr>
            <a:r>
              <a:rPr lang="it-IT" sz="1600" b="1" i="1" dirty="0" err="1" smtClean="0">
                <a:latin typeface="+mn-lt"/>
              </a:rPr>
              <a:t>Muscle</a:t>
            </a:r>
            <a:r>
              <a:rPr lang="it-IT" sz="1600" b="1" i="1" dirty="0" smtClean="0">
                <a:latin typeface="+mn-lt"/>
              </a:rPr>
              <a:t> </a:t>
            </a:r>
            <a:r>
              <a:rPr lang="it-IT" sz="1600" b="1" i="1" dirty="0" err="1" smtClean="0">
                <a:latin typeface="+mn-lt"/>
              </a:rPr>
              <a:t>pain</a:t>
            </a:r>
            <a:r>
              <a:rPr lang="it-IT" sz="1600" b="1" i="1" dirty="0" smtClean="0">
                <a:latin typeface="+mn-lt"/>
              </a:rPr>
              <a:t> </a:t>
            </a:r>
          </a:p>
          <a:p>
            <a:pPr lvl="1" eaLnBrk="1" hangingPunct="1">
              <a:lnSpc>
                <a:spcPct val="90000"/>
              </a:lnSpc>
              <a:spcBef>
                <a:spcPct val="30000"/>
              </a:spcBef>
              <a:buClr>
                <a:srgbClr val="669900"/>
              </a:buClr>
              <a:buFontTx/>
              <a:buChar char="o"/>
              <a:defRPr/>
            </a:pPr>
            <a:r>
              <a:rPr lang="it-IT" i="1" dirty="0" smtClean="0">
                <a:latin typeface="+mn-lt"/>
              </a:rPr>
              <a:t>4/86 </a:t>
            </a:r>
            <a:r>
              <a:rPr lang="it-IT" i="1" dirty="0" err="1" smtClean="0">
                <a:latin typeface="+mn-lt"/>
              </a:rPr>
              <a:t>patients</a:t>
            </a:r>
            <a:r>
              <a:rPr lang="it-IT" i="1" dirty="0" smtClean="0">
                <a:latin typeface="+mn-lt"/>
              </a:rPr>
              <a:t>: </a:t>
            </a:r>
            <a:r>
              <a:rPr lang="it-IT" i="1" dirty="0" err="1" smtClean="0">
                <a:latin typeface="+mn-lt"/>
              </a:rPr>
              <a:t>Italian</a:t>
            </a:r>
            <a:r>
              <a:rPr lang="it-IT" i="1" dirty="0" smtClean="0">
                <a:latin typeface="+mn-lt"/>
              </a:rPr>
              <a:t> </a:t>
            </a:r>
            <a:r>
              <a:rPr lang="it-IT" i="1" dirty="0" err="1" smtClean="0">
                <a:latin typeface="+mn-lt"/>
              </a:rPr>
              <a:t>experience</a:t>
            </a:r>
            <a:endParaRPr lang="it-IT" i="1" dirty="0" smtClean="0">
              <a:latin typeface="+mn-lt"/>
            </a:endParaRPr>
          </a:p>
          <a:p>
            <a:pPr lvl="1" eaLnBrk="1" hangingPunct="1">
              <a:lnSpc>
                <a:spcPct val="90000"/>
              </a:lnSpc>
              <a:buClr>
                <a:srgbClr val="669900"/>
              </a:buClr>
              <a:buFontTx/>
              <a:buChar char="o"/>
              <a:defRPr/>
            </a:pPr>
            <a:r>
              <a:rPr lang="it-IT" i="1" dirty="0" err="1" smtClean="0">
                <a:latin typeface="+mn-lt"/>
              </a:rPr>
              <a:t>observational</a:t>
            </a:r>
            <a:r>
              <a:rPr lang="it-IT" i="1" dirty="0" smtClean="0">
                <a:latin typeface="+mn-lt"/>
              </a:rPr>
              <a:t> </a:t>
            </a:r>
            <a:r>
              <a:rPr lang="it-IT" i="1" dirty="0" err="1" smtClean="0">
                <a:latin typeface="+mn-lt"/>
              </a:rPr>
              <a:t>period</a:t>
            </a:r>
            <a:r>
              <a:rPr lang="it-IT" i="1" dirty="0" smtClean="0">
                <a:latin typeface="+mn-lt"/>
              </a:rPr>
              <a:t>: </a:t>
            </a:r>
            <a:r>
              <a:rPr lang="it-IT" i="1" dirty="0" err="1" smtClean="0">
                <a:latin typeface="+mn-lt"/>
              </a:rPr>
              <a:t>mean</a:t>
            </a:r>
            <a:r>
              <a:rPr lang="it-IT" i="1" dirty="0" smtClean="0">
                <a:latin typeface="+mn-lt"/>
              </a:rPr>
              <a:t> follow-up: 8 </a:t>
            </a:r>
            <a:r>
              <a:rPr lang="en-US" i="1" dirty="0" smtClean="0">
                <a:latin typeface="+mn-lt"/>
                <a:cs typeface="Arial" charset="0"/>
              </a:rPr>
              <a:t>± 2.4 years</a:t>
            </a:r>
          </a:p>
        </p:txBody>
      </p:sp>
      <p:pic>
        <p:nvPicPr>
          <p:cNvPr id="63490" name="Picture 4"/>
          <p:cNvPicPr>
            <a:picLocks noChangeAspect="1" noChangeArrowheads="1"/>
          </p:cNvPicPr>
          <p:nvPr/>
        </p:nvPicPr>
        <p:blipFill>
          <a:blip r:embed="rId2">
            <a:lum bright="18000" contrast="12000"/>
            <a:extLst>
              <a:ext uri="{28A0092B-C50C-407E-A947-70E740481C1C}">
                <a14:useLocalDpi xmlns:a14="http://schemas.microsoft.com/office/drawing/2010/main" val="0"/>
              </a:ext>
            </a:extLst>
          </a:blip>
          <a:srcRect/>
          <a:stretch>
            <a:fillRect/>
          </a:stretch>
        </p:blipFill>
        <p:spPr bwMode="auto">
          <a:xfrm>
            <a:off x="5580063" y="1400175"/>
            <a:ext cx="302577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4825" y="3716338"/>
            <a:ext cx="304800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2781300"/>
            <a:ext cx="22510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450" y="2781300"/>
            <a:ext cx="221932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Immagin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950" y="765175"/>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tangolo 3"/>
          <p:cNvSpPr>
            <a:spLocks noGrp="1" noChangeArrowheads="1"/>
          </p:cNvSpPr>
          <p:nvPr>
            <p:ph type="title"/>
          </p:nvPr>
        </p:nvSpPr>
        <p:spPr bwMode="auto">
          <a:xfrm>
            <a:off x="609600" y="400735"/>
            <a:ext cx="815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it-IT" sz="3600" dirty="0" err="1">
                <a:solidFill>
                  <a:srgbClr val="000000"/>
                </a:solidFill>
                <a:latin typeface="Calibri" charset="0"/>
                <a:cs typeface="Times New Roman" charset="0"/>
              </a:rPr>
              <a:t>Presymptomatic</a:t>
            </a:r>
            <a:endParaRPr lang="it-IT" sz="3600" dirty="0">
              <a:solidFill>
                <a:srgbClr val="000000"/>
              </a:solidFill>
              <a:latin typeface="Calibri" charset="0"/>
              <a:cs typeface="Times New Roman" charset="0"/>
            </a:endParaRPr>
          </a:p>
        </p:txBody>
      </p:sp>
    </p:spTree>
    <p:extLst>
      <p:ext uri="{BB962C8B-B14F-4D97-AF65-F5344CB8AC3E}">
        <p14:creationId xmlns:p14="http://schemas.microsoft.com/office/powerpoint/2010/main" val="218867950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3"/>
          <p:cNvSpPr txBox="1">
            <a:spLocks noChangeArrowheads="1"/>
          </p:cNvSpPr>
          <p:nvPr/>
        </p:nvSpPr>
        <p:spPr bwMode="auto">
          <a:xfrm>
            <a:off x="1115219" y="2060848"/>
            <a:ext cx="6913562" cy="389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8775" indent="-358775"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30000"/>
              </a:spcBef>
              <a:buClr>
                <a:srgbClr val="BC1B10"/>
              </a:buClr>
              <a:buSzPct val="130000"/>
              <a:buFont typeface="Wingdings" charset="0"/>
              <a:buChar char="§"/>
            </a:pPr>
            <a:r>
              <a:rPr lang="en-US" sz="2800" dirty="0"/>
              <a:t>Pain in thighs, back and proximal muscles</a:t>
            </a:r>
          </a:p>
          <a:p>
            <a:pPr eaLnBrk="1" hangingPunct="1">
              <a:spcBef>
                <a:spcPct val="30000"/>
              </a:spcBef>
              <a:buClr>
                <a:srgbClr val="BC1B10"/>
              </a:buClr>
              <a:buSzPct val="130000"/>
              <a:buFont typeface="Wingdings" charset="0"/>
              <a:buChar char="§"/>
            </a:pPr>
            <a:r>
              <a:rPr lang="en-US" sz="2800" dirty="0"/>
              <a:t>Tenderness in the muscles</a:t>
            </a:r>
          </a:p>
          <a:p>
            <a:pPr eaLnBrk="1" hangingPunct="1">
              <a:spcBef>
                <a:spcPct val="30000"/>
              </a:spcBef>
              <a:buClr>
                <a:srgbClr val="BC1B10"/>
              </a:buClr>
              <a:buSzPct val="130000"/>
              <a:buFont typeface="Wingdings" charset="0"/>
              <a:buChar char="§"/>
            </a:pPr>
            <a:r>
              <a:rPr lang="en-US" sz="2800" dirty="0"/>
              <a:t>Symptoms enhanced by cold, static posture and heavier exercise</a:t>
            </a:r>
          </a:p>
          <a:p>
            <a:pPr eaLnBrk="1" hangingPunct="1">
              <a:spcBef>
                <a:spcPct val="30000"/>
              </a:spcBef>
              <a:buClr>
                <a:srgbClr val="BC1B10"/>
              </a:buClr>
              <a:buSzPct val="130000"/>
              <a:buFont typeface="Wingdings" charset="0"/>
              <a:buChar char="§"/>
            </a:pPr>
            <a:r>
              <a:rPr lang="en-US" sz="2800" dirty="0"/>
              <a:t>In 30% of DM2 patients, muscle pain is the most disabling symptom and increases with disease duration </a:t>
            </a:r>
          </a:p>
        </p:txBody>
      </p:sp>
      <p:sp>
        <p:nvSpPr>
          <p:cNvPr id="5" name="Rettangolo 3"/>
          <p:cNvSpPr>
            <a:spLocks noChangeArrowheads="1"/>
          </p:cNvSpPr>
          <p:nvPr/>
        </p:nvSpPr>
        <p:spPr bwMode="auto">
          <a:xfrm>
            <a:off x="5219700" y="36513"/>
            <a:ext cx="34559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it-IT" sz="2800" dirty="0" smtClean="0">
                <a:solidFill>
                  <a:schemeClr val="bg1"/>
                </a:solidFill>
                <a:latin typeface="Calibri" charset="0"/>
                <a:cs typeface="Times New Roman" charset="0"/>
              </a:rPr>
              <a:t>2</a:t>
            </a:r>
            <a:endParaRPr lang="it-IT" sz="2800" dirty="0">
              <a:solidFill>
                <a:schemeClr val="bg1"/>
              </a:solidFill>
              <a:latin typeface="Calibri" charset="0"/>
              <a:cs typeface="Times New Roman" charset="0"/>
            </a:endParaRPr>
          </a:p>
        </p:txBody>
      </p:sp>
      <p:pic>
        <p:nvPicPr>
          <p:cNvPr id="6" name="Immagin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765175"/>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4788024" y="6381750"/>
            <a:ext cx="4311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5" tIns="45647" rIns="91295" bIns="45647">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spcBef>
                <a:spcPct val="50000"/>
              </a:spcBef>
            </a:pPr>
            <a:r>
              <a:rPr lang="it-IT" sz="1400" i="1" dirty="0" smtClean="0"/>
              <a:t>Schneider C, Gold</a:t>
            </a:r>
            <a:endParaRPr lang="it-IT" sz="1400" i="1" dirty="0"/>
          </a:p>
        </p:txBody>
      </p:sp>
      <p:sp>
        <p:nvSpPr>
          <p:cNvPr id="2" name="Titolo 1"/>
          <p:cNvSpPr>
            <a:spLocks noGrp="1"/>
          </p:cNvSpPr>
          <p:nvPr>
            <p:ph type="title"/>
          </p:nvPr>
        </p:nvSpPr>
        <p:spPr/>
        <p:txBody>
          <a:bodyPr>
            <a:normAutofit/>
          </a:bodyPr>
          <a:lstStyle/>
          <a:p>
            <a:pPr algn="ctr"/>
            <a:r>
              <a:rPr lang="it-IT" sz="3600" dirty="0" err="1">
                <a:solidFill>
                  <a:srgbClr val="000000"/>
                </a:solidFill>
                <a:latin typeface="Calibri" charset="0"/>
                <a:cs typeface="Times New Roman" charset="0"/>
              </a:rPr>
              <a:t>Pain</a:t>
            </a:r>
            <a:r>
              <a:rPr lang="it-IT" sz="3600" dirty="0">
                <a:solidFill>
                  <a:srgbClr val="000000"/>
                </a:solidFill>
                <a:latin typeface="Calibri" charset="0"/>
                <a:cs typeface="Times New Roman" charset="0"/>
              </a:rPr>
              <a:t> in </a:t>
            </a:r>
            <a:r>
              <a:rPr lang="it-IT" sz="3600" dirty="0" smtClean="0">
                <a:solidFill>
                  <a:srgbClr val="000000"/>
                </a:solidFill>
                <a:latin typeface="Calibri" charset="0"/>
                <a:cs typeface="Times New Roman" charset="0"/>
              </a:rPr>
              <a:t>DM2</a:t>
            </a:r>
            <a:endParaRPr lang="it-IT" sz="3600" dirty="0"/>
          </a:p>
        </p:txBody>
      </p:sp>
    </p:spTree>
    <p:extLst>
      <p:ext uri="{BB962C8B-B14F-4D97-AF65-F5344CB8AC3E}">
        <p14:creationId xmlns:p14="http://schemas.microsoft.com/office/powerpoint/2010/main" val="189527173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 Box 2"/>
          <p:cNvSpPr txBox="1">
            <a:spLocks noChangeArrowheads="1"/>
          </p:cNvSpPr>
          <p:nvPr/>
        </p:nvSpPr>
        <p:spPr bwMode="auto">
          <a:xfrm>
            <a:off x="179388" y="2149475"/>
            <a:ext cx="3671887" cy="36560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defRPr sz="2400">
                <a:solidFill>
                  <a:schemeClr val="tx1"/>
                </a:solidFill>
                <a:latin typeface="Times New Roman" charset="0"/>
                <a:ea typeface="ＭＳ Ｐゴシック" charset="0"/>
              </a:defRPr>
            </a:lvl1pPr>
            <a:lvl2pPr marL="717550" indent="-269875">
              <a:defRPr sz="2400">
                <a:solidFill>
                  <a:schemeClr val="tx1"/>
                </a:solidFill>
                <a:latin typeface="Times New Roman" charset="0"/>
                <a:ea typeface="ＭＳ Ｐゴシック" charset="0"/>
              </a:defRPr>
            </a:lvl2pPr>
            <a:lvl3pPr marL="1076325" indent="-179388">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fontAlgn="base">
              <a:spcBef>
                <a:spcPct val="0"/>
              </a:spcBef>
              <a:spcAft>
                <a:spcPct val="0"/>
              </a:spcAft>
              <a:defRPr sz="2400">
                <a:solidFill>
                  <a:schemeClr val="tx1"/>
                </a:solidFill>
                <a:latin typeface="Times New Roman" charset="0"/>
                <a:ea typeface="ＭＳ Ｐゴシック" charset="0"/>
              </a:defRPr>
            </a:lvl6pPr>
            <a:lvl7pPr marL="2971800" indent="-228600" fontAlgn="base">
              <a:spcBef>
                <a:spcPct val="0"/>
              </a:spcBef>
              <a:spcAft>
                <a:spcPct val="0"/>
              </a:spcAft>
              <a:defRPr sz="2400">
                <a:solidFill>
                  <a:schemeClr val="tx1"/>
                </a:solidFill>
                <a:latin typeface="Times New Roman" charset="0"/>
                <a:ea typeface="ＭＳ Ｐゴシック" charset="0"/>
              </a:defRPr>
            </a:lvl7pPr>
            <a:lvl8pPr marL="3429000" indent="-228600" fontAlgn="base">
              <a:spcBef>
                <a:spcPct val="0"/>
              </a:spcBef>
              <a:spcAft>
                <a:spcPct val="0"/>
              </a:spcAft>
              <a:defRPr sz="2400">
                <a:solidFill>
                  <a:schemeClr val="tx1"/>
                </a:solidFill>
                <a:latin typeface="Times New Roman" charset="0"/>
                <a:ea typeface="ＭＳ Ｐゴシック" charset="0"/>
              </a:defRPr>
            </a:lvl8pPr>
            <a:lvl9pPr marL="38862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0000"/>
              </a:lnSpc>
              <a:spcBef>
                <a:spcPct val="20000"/>
              </a:spcBef>
              <a:buClr>
                <a:srgbClr val="BC1B10"/>
              </a:buClr>
              <a:buSzPct val="130000"/>
              <a:buFont typeface="Wingdings" charset="0"/>
              <a:buChar char="§"/>
              <a:defRPr/>
            </a:pPr>
            <a:r>
              <a:rPr lang="en-US" dirty="0" smtClean="0">
                <a:effectLst>
                  <a:outerShdw blurRad="38100" dist="38100" dir="2700000" algn="tl">
                    <a:srgbClr val="FFFFFF"/>
                  </a:outerShdw>
                </a:effectLst>
                <a:latin typeface="Arial" charset="0"/>
                <a:cs typeface="+mn-cs"/>
              </a:rPr>
              <a:t>Dementia-like</a:t>
            </a:r>
          </a:p>
          <a:p>
            <a:pPr lvl="1">
              <a:lnSpc>
                <a:spcPct val="90000"/>
              </a:lnSpc>
              <a:spcBef>
                <a:spcPct val="20000"/>
              </a:spcBef>
              <a:buClr>
                <a:srgbClr val="BC1B10"/>
              </a:buClr>
              <a:buFont typeface="Wingdings" charset="0"/>
              <a:buChar char="v"/>
              <a:defRPr/>
            </a:pPr>
            <a:r>
              <a:rPr lang="en-US" sz="2000" i="1" dirty="0" smtClean="0">
                <a:latin typeface="Arial" charset="0"/>
                <a:cs typeface="+mn-cs"/>
              </a:rPr>
              <a:t>IQ &lt; 70 in 2/86 with MMRC 140/150</a:t>
            </a:r>
          </a:p>
          <a:p>
            <a:pPr lvl="1">
              <a:lnSpc>
                <a:spcPct val="90000"/>
              </a:lnSpc>
              <a:spcBef>
                <a:spcPct val="20000"/>
              </a:spcBef>
              <a:buClr>
                <a:srgbClr val="BC1B10"/>
              </a:buClr>
              <a:buFont typeface="Wingdings" charset="0"/>
              <a:buNone/>
              <a:defRPr/>
            </a:pPr>
            <a:r>
              <a:rPr lang="en-US" sz="1800" i="1" dirty="0" smtClean="0">
                <a:latin typeface="Arial" charset="0"/>
                <a:cs typeface="+mn-cs"/>
              </a:rPr>
              <a:t>	   - </a:t>
            </a:r>
            <a:r>
              <a:rPr lang="en-US" sz="1600" i="1" dirty="0" smtClean="0">
                <a:latin typeface="Arial" charset="0"/>
                <a:cs typeface="+mn-cs"/>
              </a:rPr>
              <a:t>(AAN2005)</a:t>
            </a:r>
          </a:p>
          <a:p>
            <a:pPr>
              <a:lnSpc>
                <a:spcPct val="90000"/>
              </a:lnSpc>
              <a:spcBef>
                <a:spcPct val="50000"/>
              </a:spcBef>
              <a:buClr>
                <a:srgbClr val="BC1B10"/>
              </a:buClr>
              <a:buSzPct val="130000"/>
              <a:buFont typeface="Wingdings" charset="0"/>
              <a:buChar char="§"/>
              <a:defRPr/>
            </a:pPr>
            <a:r>
              <a:rPr lang="en-US" dirty="0" smtClean="0">
                <a:effectLst>
                  <a:outerShdw blurRad="38100" dist="38100" dir="2700000" algn="tl">
                    <a:srgbClr val="FFFFFF"/>
                  </a:outerShdw>
                </a:effectLst>
                <a:latin typeface="Arial" charset="0"/>
                <a:cs typeface="+mn-cs"/>
              </a:rPr>
              <a:t>Extrapyramidal</a:t>
            </a:r>
            <a:r>
              <a:rPr lang="en-US" sz="2000" dirty="0" smtClean="0">
                <a:effectLst>
                  <a:outerShdw blurRad="38100" dist="38100" dir="2700000" algn="tl">
                    <a:srgbClr val="FFFFFF"/>
                  </a:outerShdw>
                </a:effectLst>
                <a:latin typeface="Arial" charset="0"/>
                <a:cs typeface="+mn-cs"/>
              </a:rPr>
              <a:t> </a:t>
            </a:r>
            <a:r>
              <a:rPr lang="en-US" sz="2000" dirty="0" smtClean="0">
                <a:latin typeface="Arial" charset="0"/>
                <a:cs typeface="+mn-cs"/>
              </a:rPr>
              <a:t>traits suggesting PD</a:t>
            </a:r>
          </a:p>
          <a:p>
            <a:pPr lvl="1">
              <a:lnSpc>
                <a:spcPct val="90000"/>
              </a:lnSpc>
              <a:spcBef>
                <a:spcPct val="20000"/>
              </a:spcBef>
              <a:buClr>
                <a:schemeClr val="accent2"/>
              </a:buClr>
              <a:buFont typeface="Wingdings" charset="0"/>
              <a:buChar char="v"/>
              <a:defRPr/>
            </a:pPr>
            <a:r>
              <a:rPr lang="en-US" sz="2000" i="1" dirty="0" smtClean="0">
                <a:latin typeface="Arial" charset="0"/>
                <a:cs typeface="+mn-cs"/>
              </a:rPr>
              <a:t>3 case-reports</a:t>
            </a:r>
          </a:p>
          <a:p>
            <a:pPr lvl="2">
              <a:lnSpc>
                <a:spcPct val="90000"/>
              </a:lnSpc>
              <a:spcBef>
                <a:spcPct val="20000"/>
              </a:spcBef>
              <a:buClr>
                <a:srgbClr val="FFFF00"/>
              </a:buClr>
              <a:defRPr/>
            </a:pPr>
            <a:r>
              <a:rPr lang="en-US" sz="1600" i="1" dirty="0" smtClean="0">
                <a:latin typeface="Arial" charset="0"/>
                <a:cs typeface="+mn-cs"/>
              </a:rPr>
              <a:t>- </a:t>
            </a:r>
            <a:r>
              <a:rPr lang="en-US" sz="1600" i="1" dirty="0" err="1" smtClean="0">
                <a:latin typeface="Arial" charset="0"/>
                <a:cs typeface="+mn-cs"/>
              </a:rPr>
              <a:t>Serratrice</a:t>
            </a:r>
            <a:r>
              <a:rPr lang="en-US" sz="1600" i="1" dirty="0" smtClean="0">
                <a:latin typeface="Arial" charset="0"/>
                <a:cs typeface="+mn-cs"/>
              </a:rPr>
              <a:t> J et al. Press Med 2000)</a:t>
            </a:r>
          </a:p>
          <a:p>
            <a:pPr lvl="2">
              <a:lnSpc>
                <a:spcPct val="90000"/>
              </a:lnSpc>
              <a:spcBef>
                <a:spcPct val="20000"/>
              </a:spcBef>
              <a:buClr>
                <a:srgbClr val="FFFF00"/>
              </a:buClr>
              <a:defRPr/>
            </a:pPr>
            <a:r>
              <a:rPr lang="en-US" sz="1600" i="1" dirty="0" smtClean="0">
                <a:latin typeface="Arial" charset="0"/>
                <a:cs typeface="+mn-cs"/>
              </a:rPr>
              <a:t>- </a:t>
            </a:r>
            <a:r>
              <a:rPr lang="en-US" sz="1600" i="1" dirty="0" err="1" smtClean="0">
                <a:latin typeface="Arial" charset="0"/>
                <a:cs typeface="+mn-cs"/>
              </a:rPr>
              <a:t>Sansone</a:t>
            </a:r>
            <a:r>
              <a:rPr lang="en-US" sz="1600" i="1" dirty="0" smtClean="0">
                <a:latin typeface="Arial" charset="0"/>
                <a:cs typeface="+mn-cs"/>
              </a:rPr>
              <a:t> et al. J </a:t>
            </a:r>
            <a:r>
              <a:rPr lang="en-US" sz="1600" i="1" dirty="0" err="1" smtClean="0">
                <a:latin typeface="Arial" charset="0"/>
                <a:cs typeface="+mn-cs"/>
              </a:rPr>
              <a:t>Neurol</a:t>
            </a:r>
            <a:r>
              <a:rPr lang="en-US" sz="1600" i="1" dirty="0" smtClean="0">
                <a:latin typeface="Arial" charset="0"/>
                <a:cs typeface="+mn-cs"/>
              </a:rPr>
              <a:t> </a:t>
            </a:r>
            <a:r>
              <a:rPr lang="en-US" sz="1600" i="1" dirty="0" err="1" smtClean="0">
                <a:latin typeface="Arial" charset="0"/>
                <a:cs typeface="+mn-cs"/>
              </a:rPr>
              <a:t>Neurosurg</a:t>
            </a:r>
            <a:r>
              <a:rPr lang="en-US" sz="1600" i="1" dirty="0" smtClean="0">
                <a:latin typeface="Arial" charset="0"/>
                <a:cs typeface="+mn-cs"/>
              </a:rPr>
              <a:t> Psychiatry 2006)</a:t>
            </a:r>
          </a:p>
        </p:txBody>
      </p:sp>
      <p:pic>
        <p:nvPicPr>
          <p:cNvPr id="6349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488" y="1584325"/>
            <a:ext cx="1871662"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1557338"/>
            <a:ext cx="2797175"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765175"/>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p:txBody>
          <a:bodyPr>
            <a:noAutofit/>
          </a:bodyPr>
          <a:lstStyle/>
          <a:p>
            <a:pPr algn="ctr"/>
            <a:r>
              <a:rPr lang="it-IT" sz="3600" dirty="0">
                <a:solidFill>
                  <a:srgbClr val="000000"/>
                </a:solidFill>
                <a:latin typeface="Calibri" charset="0"/>
                <a:cs typeface="Times New Roman" charset="0"/>
              </a:rPr>
              <a:t>CNS </a:t>
            </a:r>
            <a:r>
              <a:rPr lang="it-IT" sz="3600" dirty="0" err="1" smtClean="0">
                <a:solidFill>
                  <a:srgbClr val="000000"/>
                </a:solidFill>
                <a:latin typeface="Calibri" charset="0"/>
                <a:cs typeface="Times New Roman" charset="0"/>
              </a:rPr>
              <a:t>predominant</a:t>
            </a:r>
            <a:endParaRPr lang="it-IT" sz="3600" dirty="0"/>
          </a:p>
        </p:txBody>
      </p:sp>
    </p:spTree>
    <p:extLst>
      <p:ext uri="{BB962C8B-B14F-4D97-AF65-F5344CB8AC3E}">
        <p14:creationId xmlns:p14="http://schemas.microsoft.com/office/powerpoint/2010/main" val="314012727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magin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765175"/>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3" name="Oval 2"/>
          <p:cNvSpPr>
            <a:spLocks noChangeArrowheads="1"/>
          </p:cNvSpPr>
          <p:nvPr/>
        </p:nvSpPr>
        <p:spPr bwMode="auto">
          <a:xfrm>
            <a:off x="3492500" y="476250"/>
            <a:ext cx="3455988" cy="1214438"/>
          </a:xfrm>
          <a:prstGeom prst="ellipse">
            <a:avLst/>
          </a:prstGeom>
          <a:solidFill>
            <a:srgbClr val="FFFFFF"/>
          </a:solidFill>
          <a:ln w="50800">
            <a:solidFill>
              <a:srgbClr val="008000"/>
            </a:solidFill>
            <a:round/>
            <a:headEnd/>
            <a:tailEnd/>
          </a:ln>
          <a:extLst/>
        </p:spPr>
        <p:txBody>
          <a:bodyPr wrap="none" anchor="ctr"/>
          <a:lstStyle/>
          <a:p>
            <a:endParaRPr lang="de-DE" sz="1800"/>
          </a:p>
        </p:txBody>
      </p:sp>
      <p:sp>
        <p:nvSpPr>
          <p:cNvPr id="64514" name="Oval 3"/>
          <p:cNvSpPr>
            <a:spLocks noChangeArrowheads="1"/>
          </p:cNvSpPr>
          <p:nvPr/>
        </p:nvSpPr>
        <p:spPr bwMode="auto">
          <a:xfrm>
            <a:off x="1692275" y="547688"/>
            <a:ext cx="3311525" cy="1143000"/>
          </a:xfrm>
          <a:prstGeom prst="ellipse">
            <a:avLst/>
          </a:prstGeom>
          <a:solidFill>
            <a:schemeClr val="bg1"/>
          </a:solidFill>
          <a:ln w="50800">
            <a:solidFill>
              <a:srgbClr val="92D050"/>
            </a:solidFill>
            <a:round/>
            <a:headEnd/>
            <a:tailEnd/>
          </a:ln>
          <a:extLst/>
        </p:spPr>
        <p:txBody>
          <a:bodyPr wrap="none" anchor="ctr"/>
          <a:lstStyle/>
          <a:p>
            <a:endParaRPr lang="de-DE" sz="1800"/>
          </a:p>
        </p:txBody>
      </p:sp>
      <p:sp>
        <p:nvSpPr>
          <p:cNvPr id="104452" name="Text Box 4"/>
          <p:cNvSpPr txBox="1">
            <a:spLocks noChangeArrowheads="1"/>
          </p:cNvSpPr>
          <p:nvPr/>
        </p:nvSpPr>
        <p:spPr bwMode="auto">
          <a:xfrm>
            <a:off x="2411413" y="763588"/>
            <a:ext cx="714375" cy="369887"/>
          </a:xfrm>
          <a:prstGeom prst="rect">
            <a:avLst/>
          </a:prstGeom>
          <a:noFill/>
          <a:ln w="9525">
            <a:noFill/>
            <a:miter lim="800000"/>
            <a:headEnd/>
            <a:tailEnd/>
          </a:ln>
          <a:effectLst/>
        </p:spPr>
        <p:txBody>
          <a:bodyPr wrap="none">
            <a:spAutoFit/>
          </a:bodyPr>
          <a:lstStyle/>
          <a:p>
            <a:pPr>
              <a:defRPr/>
            </a:pPr>
            <a:r>
              <a:rPr lang="en-US" sz="1800" dirty="0">
                <a:solidFill>
                  <a:srgbClr val="92D050"/>
                </a:solidFill>
                <a:effectLst>
                  <a:outerShdw blurRad="38100" dist="38100" dir="2700000" algn="tl">
                    <a:srgbClr val="C0C0C0"/>
                  </a:outerShdw>
                </a:effectLst>
                <a:latin typeface="Tahoma" pitchFamily="34" charset="0"/>
                <a:ea typeface="+mn-ea"/>
                <a:cs typeface="+mn-cs"/>
              </a:rPr>
              <a:t>DM1</a:t>
            </a:r>
          </a:p>
        </p:txBody>
      </p:sp>
      <p:sp>
        <p:nvSpPr>
          <p:cNvPr id="104453" name="Text Box 5"/>
          <p:cNvSpPr txBox="1">
            <a:spLocks noChangeArrowheads="1"/>
          </p:cNvSpPr>
          <p:nvPr/>
        </p:nvSpPr>
        <p:spPr bwMode="auto">
          <a:xfrm>
            <a:off x="5219700" y="763588"/>
            <a:ext cx="714375" cy="369887"/>
          </a:xfrm>
          <a:prstGeom prst="rect">
            <a:avLst/>
          </a:prstGeom>
          <a:noFill/>
          <a:ln w="9525">
            <a:noFill/>
            <a:miter lim="800000"/>
            <a:headEnd/>
            <a:tailEnd/>
          </a:ln>
          <a:effectLst/>
        </p:spPr>
        <p:txBody>
          <a:bodyPr wrap="none">
            <a:spAutoFit/>
          </a:bodyPr>
          <a:lstStyle/>
          <a:p>
            <a:pPr>
              <a:defRPr/>
            </a:pPr>
            <a:r>
              <a:rPr lang="en-US" sz="1800" dirty="0">
                <a:solidFill>
                  <a:srgbClr val="008000"/>
                </a:solidFill>
                <a:effectLst>
                  <a:outerShdw blurRad="38100" dist="38100" dir="2700000" algn="tl">
                    <a:srgbClr val="C0C0C0"/>
                  </a:outerShdw>
                </a:effectLst>
                <a:latin typeface="Tahoma" pitchFamily="34" charset="0"/>
                <a:ea typeface="+mn-ea"/>
                <a:cs typeface="+mn-cs"/>
              </a:rPr>
              <a:t>DM2</a:t>
            </a:r>
          </a:p>
        </p:txBody>
      </p:sp>
      <p:sp>
        <p:nvSpPr>
          <p:cNvPr id="64518" name="Text Box 7"/>
          <p:cNvSpPr txBox="1">
            <a:spLocks noChangeArrowheads="1"/>
          </p:cNvSpPr>
          <p:nvPr/>
        </p:nvSpPr>
        <p:spPr bwMode="auto">
          <a:xfrm>
            <a:off x="5867400" y="1690688"/>
            <a:ext cx="3203575" cy="2092325"/>
          </a:xfrm>
          <a:prstGeom prst="rect">
            <a:avLst/>
          </a:prstGeom>
          <a:solidFill>
            <a:srgbClr val="FFFFFF"/>
          </a:solidFill>
          <a:ln w="38100">
            <a:solidFill>
              <a:srgbClr val="008000"/>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a:solidFill>
                  <a:srgbClr val="008000"/>
                </a:solidFill>
              </a:rPr>
              <a:t>DM2 specific</a:t>
            </a:r>
          </a:p>
          <a:p>
            <a:pPr eaLnBrk="1" hangingPunct="1"/>
            <a:r>
              <a:rPr lang="en-US" sz="1600" i="1" u="sng">
                <a:latin typeface="Tahoma" charset="0"/>
              </a:rPr>
              <a:t>at the beginning</a:t>
            </a:r>
          </a:p>
          <a:p>
            <a:pPr eaLnBrk="1" hangingPunct="1"/>
            <a:r>
              <a:rPr lang="en-US" sz="1600">
                <a:latin typeface="Tahoma" charset="0"/>
              </a:rPr>
              <a:t>prominent </a:t>
            </a:r>
            <a:r>
              <a:rPr lang="en-US" sz="1600">
                <a:solidFill>
                  <a:srgbClr val="006600"/>
                </a:solidFill>
                <a:latin typeface="Tahoma" charset="0"/>
              </a:rPr>
              <a:t>proximal </a:t>
            </a:r>
            <a:r>
              <a:rPr lang="en-US" sz="1600">
                <a:latin typeface="Tahoma" charset="0"/>
              </a:rPr>
              <a:t>weakness</a:t>
            </a:r>
          </a:p>
          <a:p>
            <a:pPr eaLnBrk="1" hangingPunct="1"/>
            <a:r>
              <a:rPr lang="en-US" sz="1600">
                <a:latin typeface="Tahoma" charset="0"/>
              </a:rPr>
              <a:t>proximal muscle atrophy </a:t>
            </a:r>
          </a:p>
          <a:p>
            <a:pPr eaLnBrk="1" hangingPunct="1"/>
            <a:r>
              <a:rPr lang="en-US" sz="1600">
                <a:latin typeface="Tahoma" charset="0"/>
              </a:rPr>
              <a:t>calf hypertrophy</a:t>
            </a:r>
          </a:p>
          <a:p>
            <a:pPr eaLnBrk="1" hangingPunct="1"/>
            <a:r>
              <a:rPr lang="en-US" sz="1600">
                <a:latin typeface="Tahoma" charset="0"/>
              </a:rPr>
              <a:t>tremor</a:t>
            </a:r>
          </a:p>
          <a:p>
            <a:pPr eaLnBrk="1" hangingPunct="1"/>
            <a:r>
              <a:rPr lang="en-US" sz="1600">
                <a:latin typeface="Tahoma" charset="0"/>
              </a:rPr>
              <a:t>Onset &gt;15y; mean &gt;40y</a:t>
            </a:r>
          </a:p>
        </p:txBody>
      </p:sp>
      <p:sp>
        <p:nvSpPr>
          <p:cNvPr id="64519" name="Text Box 9"/>
          <p:cNvSpPr txBox="1">
            <a:spLocks noChangeArrowheads="1"/>
          </p:cNvSpPr>
          <p:nvPr/>
        </p:nvSpPr>
        <p:spPr bwMode="auto">
          <a:xfrm>
            <a:off x="34925" y="1690688"/>
            <a:ext cx="2881313" cy="3324225"/>
          </a:xfrm>
          <a:prstGeom prst="rect">
            <a:avLst/>
          </a:prstGeom>
          <a:solidFill>
            <a:srgbClr val="FFFFFF"/>
          </a:solidFill>
          <a:ln w="38100">
            <a:solidFill>
              <a:srgbClr val="92D050"/>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a:solidFill>
                  <a:srgbClr val="92D050"/>
                </a:solidFill>
              </a:rPr>
              <a:t>DM1 specific</a:t>
            </a:r>
          </a:p>
          <a:p>
            <a:pPr eaLnBrk="1" hangingPunct="1"/>
            <a:r>
              <a:rPr lang="en-US" sz="1600" i="1" u="sng">
                <a:latin typeface="Tahoma" charset="0"/>
              </a:rPr>
              <a:t>at the beginning</a:t>
            </a:r>
          </a:p>
          <a:p>
            <a:pPr eaLnBrk="1" hangingPunct="1"/>
            <a:r>
              <a:rPr lang="en-US" sz="1600">
                <a:latin typeface="Tahoma" charset="0"/>
              </a:rPr>
              <a:t>prominent</a:t>
            </a:r>
            <a:r>
              <a:rPr lang="en-US" sz="1600">
                <a:solidFill>
                  <a:srgbClr val="92D050"/>
                </a:solidFill>
                <a:latin typeface="Tahoma" charset="0"/>
              </a:rPr>
              <a:t> distal </a:t>
            </a:r>
            <a:r>
              <a:rPr lang="en-US" sz="1600">
                <a:latin typeface="Tahoma" charset="0"/>
              </a:rPr>
              <a:t>weakness </a:t>
            </a:r>
          </a:p>
          <a:p>
            <a:pPr eaLnBrk="1" hangingPunct="1"/>
            <a:r>
              <a:rPr lang="en-US" sz="1600">
                <a:latin typeface="Tahoma" charset="0"/>
              </a:rPr>
              <a:t>distal muscle atrophy </a:t>
            </a:r>
          </a:p>
          <a:p>
            <a:pPr eaLnBrk="1" hangingPunct="1"/>
            <a:r>
              <a:rPr lang="en-US" sz="1600">
                <a:solidFill>
                  <a:srgbClr val="92D050"/>
                </a:solidFill>
                <a:latin typeface="Tahoma" charset="0"/>
              </a:rPr>
              <a:t>congenital DM1</a:t>
            </a:r>
          </a:p>
          <a:p>
            <a:pPr eaLnBrk="1" hangingPunct="1"/>
            <a:r>
              <a:rPr lang="en-US" sz="1600">
                <a:latin typeface="Tahoma" charset="0"/>
              </a:rPr>
              <a:t>- retardation</a:t>
            </a:r>
          </a:p>
          <a:p>
            <a:pPr eaLnBrk="1" hangingPunct="1"/>
            <a:r>
              <a:rPr lang="en-US" sz="1600">
                <a:latin typeface="Tahoma" charset="0"/>
              </a:rPr>
              <a:t>- hypotonia</a:t>
            </a:r>
          </a:p>
          <a:p>
            <a:pPr eaLnBrk="1" hangingPunct="1">
              <a:buFontTx/>
              <a:buChar char="-"/>
            </a:pPr>
            <a:r>
              <a:rPr lang="en-US" sz="1600">
                <a:latin typeface="Tahoma" charset="0"/>
              </a:rPr>
              <a:t> facial diplegia</a:t>
            </a:r>
          </a:p>
          <a:p>
            <a:pPr eaLnBrk="1" hangingPunct="1">
              <a:buFontTx/>
              <a:buChar char="-"/>
            </a:pPr>
            <a:r>
              <a:rPr lang="en-US" sz="1600">
                <a:latin typeface="Tahoma" charset="0"/>
              </a:rPr>
              <a:t> “tent”-mouth</a:t>
            </a:r>
          </a:p>
          <a:p>
            <a:pPr eaLnBrk="1" hangingPunct="1"/>
            <a:r>
              <a:rPr lang="en-US" sz="1600">
                <a:latin typeface="Tahoma" charset="0"/>
              </a:rPr>
              <a:t>gastrointestinal problems</a:t>
            </a:r>
          </a:p>
          <a:p>
            <a:pPr eaLnBrk="1" hangingPunct="1"/>
            <a:r>
              <a:rPr lang="en-US" sz="1600">
                <a:latin typeface="Tahoma" charset="0"/>
              </a:rPr>
              <a:t>life expectancy reduced </a:t>
            </a:r>
          </a:p>
          <a:p>
            <a:pPr eaLnBrk="1" hangingPunct="1"/>
            <a:r>
              <a:rPr lang="en-US" sz="1600">
                <a:latin typeface="Tahoma" charset="0"/>
              </a:rPr>
              <a:t>Onset 0-50y</a:t>
            </a:r>
            <a:endParaRPr lang="en-US" sz="1600"/>
          </a:p>
        </p:txBody>
      </p:sp>
      <p:sp>
        <p:nvSpPr>
          <p:cNvPr id="64520" name="Line 10"/>
          <p:cNvSpPr>
            <a:spLocks noChangeShapeType="1"/>
          </p:cNvSpPr>
          <p:nvPr/>
        </p:nvSpPr>
        <p:spPr bwMode="auto">
          <a:xfrm flipH="1">
            <a:off x="1258888" y="979488"/>
            <a:ext cx="1152525" cy="639762"/>
          </a:xfrm>
          <a:prstGeom prst="line">
            <a:avLst/>
          </a:prstGeom>
          <a:noFill/>
          <a:ln w="50800">
            <a:solidFill>
              <a:srgbClr val="92D05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64521" name="Line 11"/>
          <p:cNvSpPr>
            <a:spLocks noChangeShapeType="1"/>
          </p:cNvSpPr>
          <p:nvPr/>
        </p:nvSpPr>
        <p:spPr bwMode="auto">
          <a:xfrm>
            <a:off x="6156325" y="1052513"/>
            <a:ext cx="936625" cy="495300"/>
          </a:xfrm>
          <a:prstGeom prst="line">
            <a:avLst/>
          </a:prstGeom>
          <a:noFill/>
          <a:ln w="508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64522" name="Line 12"/>
          <p:cNvSpPr>
            <a:spLocks noChangeShapeType="1"/>
          </p:cNvSpPr>
          <p:nvPr/>
        </p:nvSpPr>
        <p:spPr bwMode="auto">
          <a:xfrm flipH="1">
            <a:off x="3276600" y="2124075"/>
            <a:ext cx="576263" cy="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64523" name="Line 14"/>
          <p:cNvSpPr>
            <a:spLocks noChangeShapeType="1"/>
          </p:cNvSpPr>
          <p:nvPr/>
        </p:nvSpPr>
        <p:spPr bwMode="auto">
          <a:xfrm>
            <a:off x="5364163" y="5580063"/>
            <a:ext cx="431800" cy="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64524" name="Oval 15"/>
          <p:cNvSpPr>
            <a:spLocks noChangeArrowheads="1"/>
          </p:cNvSpPr>
          <p:nvPr/>
        </p:nvSpPr>
        <p:spPr bwMode="auto">
          <a:xfrm rot="10800000">
            <a:off x="3563938" y="700088"/>
            <a:ext cx="1368425" cy="784225"/>
          </a:xfrm>
          <a:prstGeom prst="ellipse">
            <a:avLst/>
          </a:prstGeom>
          <a:gradFill rotWithShape="1">
            <a:gsLst>
              <a:gs pos="0">
                <a:srgbClr val="155C15"/>
              </a:gs>
              <a:gs pos="47000">
                <a:srgbClr val="155C15"/>
              </a:gs>
              <a:gs pos="50000">
                <a:srgbClr val="238623"/>
              </a:gs>
              <a:gs pos="100000">
                <a:srgbClr val="2BA12B"/>
              </a:gs>
            </a:gsLst>
            <a:lin ang="2400000"/>
          </a:gradFill>
          <a:ln w="9525">
            <a:solidFill>
              <a:schemeClr val="tx1"/>
            </a:solidFill>
            <a:round/>
            <a:headEnd/>
            <a:tailEnd/>
          </a:ln>
        </p:spPr>
        <p:txBody>
          <a:bodyPr wrap="none" anchor="ctr"/>
          <a:lstStyle/>
          <a:p>
            <a:endParaRPr lang="de-DE" sz="1800">
              <a:solidFill>
                <a:srgbClr val="339933"/>
              </a:solidFill>
            </a:endParaRPr>
          </a:p>
        </p:txBody>
      </p:sp>
      <p:graphicFrame>
        <p:nvGraphicFramePr>
          <p:cNvPr id="64525" name="Object 2"/>
          <p:cNvGraphicFramePr>
            <a:graphicFrameLocks noChangeAspect="1"/>
          </p:cNvGraphicFramePr>
          <p:nvPr/>
        </p:nvGraphicFramePr>
        <p:xfrm>
          <a:off x="7596188" y="4149725"/>
          <a:ext cx="1368425" cy="2420938"/>
        </p:xfrm>
        <a:graphic>
          <a:graphicData uri="http://schemas.openxmlformats.org/presentationml/2006/ole">
            <mc:AlternateContent xmlns:mc="http://schemas.openxmlformats.org/markup-compatibility/2006">
              <mc:Choice xmlns:v="urn:schemas-microsoft-com:vml" Requires="v">
                <p:oleObj spid="_x0000_s1156" name="Image" r:id="rId5" imgW="2793651" imgH="5561905" progId="Photoshop.Image.9">
                  <p:embed/>
                </p:oleObj>
              </mc:Choice>
              <mc:Fallback>
                <p:oleObj name="Image" r:id="rId5" imgW="2793651" imgH="5561905" progId="Photoshop.Image.9">
                  <p:embed/>
                  <p:pic>
                    <p:nvPicPr>
                      <p:cNvPr id="0" name=""/>
                      <p:cNvPicPr>
                        <a:picLocks noChangeAspect="1" noChangeArrowheads="1"/>
                      </p:cNvPicPr>
                      <p:nvPr/>
                    </p:nvPicPr>
                    <p:blipFill>
                      <a:blip r:embed="rId6">
                        <a:lum bright="12000" contrast="6000"/>
                        <a:extLst>
                          <a:ext uri="{28A0092B-C50C-407E-A947-70E740481C1C}">
                            <a14:useLocalDpi xmlns:a14="http://schemas.microsoft.com/office/drawing/2010/main" val="0"/>
                          </a:ext>
                        </a:extLst>
                      </a:blip>
                      <a:srcRect/>
                      <a:stretch>
                        <a:fillRect/>
                      </a:stretch>
                    </p:blipFill>
                    <p:spPr bwMode="auto">
                      <a:xfrm>
                        <a:off x="7596188" y="4149725"/>
                        <a:ext cx="1368425" cy="2420938"/>
                      </a:xfrm>
                      <a:prstGeom prst="rect">
                        <a:avLst/>
                      </a:prstGeom>
                      <a:noFill/>
                      <a:ln w="952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526" name="Object 3"/>
          <p:cNvGraphicFramePr>
            <a:graphicFrameLocks noChangeAspect="1"/>
          </p:cNvGraphicFramePr>
          <p:nvPr/>
        </p:nvGraphicFramePr>
        <p:xfrm>
          <a:off x="250825" y="5084763"/>
          <a:ext cx="1116013" cy="1728787"/>
        </p:xfrm>
        <a:graphic>
          <a:graphicData uri="http://schemas.openxmlformats.org/presentationml/2006/ole">
            <mc:AlternateContent xmlns:mc="http://schemas.openxmlformats.org/markup-compatibility/2006">
              <mc:Choice xmlns:v="urn:schemas-microsoft-com:vml" Requires="v">
                <p:oleObj spid="_x0000_s1157" name="Image" r:id="rId7" imgW="3187302" imgH="4965079" progId="Photoshop.Image.9">
                  <p:embed/>
                </p:oleObj>
              </mc:Choice>
              <mc:Fallback>
                <p:oleObj name="Image" r:id="rId7" imgW="3187302" imgH="4965079" progId="Photoshop.Image.9">
                  <p:embed/>
                  <p:pic>
                    <p:nvPicPr>
                      <p:cNvPr id="0" name=""/>
                      <p:cNvPicPr>
                        <a:picLocks noChangeAspect="1" noChangeArrowheads="1"/>
                      </p:cNvPicPr>
                      <p:nvPr/>
                    </p:nvPicPr>
                    <p:blipFill>
                      <a:blip r:embed="rId8">
                        <a:lum bright="12000"/>
                        <a:extLst>
                          <a:ext uri="{28A0092B-C50C-407E-A947-70E740481C1C}">
                            <a14:useLocalDpi xmlns:a14="http://schemas.microsoft.com/office/drawing/2010/main" val="0"/>
                          </a:ext>
                        </a:extLst>
                      </a:blip>
                      <a:srcRect/>
                      <a:stretch>
                        <a:fillRect/>
                      </a:stretch>
                    </p:blipFill>
                    <p:spPr bwMode="auto">
                      <a:xfrm>
                        <a:off x="250825" y="5084763"/>
                        <a:ext cx="1116013" cy="1728787"/>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527" name="Oval 20"/>
          <p:cNvSpPr>
            <a:spLocks noChangeArrowheads="1"/>
          </p:cNvSpPr>
          <p:nvPr/>
        </p:nvSpPr>
        <p:spPr bwMode="auto">
          <a:xfrm>
            <a:off x="250825" y="5662613"/>
            <a:ext cx="287338" cy="503237"/>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sz="1800"/>
          </a:p>
        </p:txBody>
      </p:sp>
      <p:sp>
        <p:nvSpPr>
          <p:cNvPr id="64528" name="Oval 21"/>
          <p:cNvSpPr>
            <a:spLocks noChangeArrowheads="1"/>
          </p:cNvSpPr>
          <p:nvPr/>
        </p:nvSpPr>
        <p:spPr bwMode="auto">
          <a:xfrm>
            <a:off x="7812088" y="5445125"/>
            <a:ext cx="433387" cy="6477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sz="1800"/>
          </a:p>
        </p:txBody>
      </p:sp>
      <p:pic>
        <p:nvPicPr>
          <p:cNvPr id="64529"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6325" y="4508500"/>
            <a:ext cx="1187450" cy="1512888"/>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64530" name="Picture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76375" y="5229225"/>
            <a:ext cx="1081088" cy="1223963"/>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64531" name="Picture 24" descr="Myotone Seri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87675" y="5876925"/>
            <a:ext cx="1655763" cy="765175"/>
          </a:xfrm>
          <a:prstGeom prst="rect">
            <a:avLst/>
          </a:prstGeom>
          <a:noFill/>
          <a:ln w="9525">
            <a:solidFill>
              <a:srgbClr val="339933"/>
            </a:solidFill>
            <a:miter lim="800000"/>
            <a:headEnd/>
            <a:tailEnd/>
          </a:ln>
          <a:extLst>
            <a:ext uri="{909E8E84-426E-40dd-AFC4-6F175D3DCCD1}">
              <a14:hiddenFill xmlns:a14="http://schemas.microsoft.com/office/drawing/2010/main">
                <a:solidFill>
                  <a:srgbClr val="FFFFFF"/>
                </a:solidFill>
              </a14:hiddenFill>
            </a:ext>
          </a:extLst>
        </p:spPr>
      </p:pic>
      <p:pic>
        <p:nvPicPr>
          <p:cNvPr id="64532" name="Picture 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43438" y="5876925"/>
            <a:ext cx="1223962" cy="800100"/>
          </a:xfrm>
          <a:prstGeom prst="rect">
            <a:avLst/>
          </a:prstGeom>
          <a:noFill/>
          <a:ln w="9525">
            <a:solidFill>
              <a:srgbClr val="339933"/>
            </a:solidFill>
            <a:miter lim="800000"/>
            <a:headEnd/>
            <a:tailEnd/>
          </a:ln>
          <a:extLst>
            <a:ext uri="{909E8E84-426E-40dd-AFC4-6F175D3DCCD1}">
              <a14:hiddenFill xmlns:a14="http://schemas.microsoft.com/office/drawing/2010/main">
                <a:solidFill>
                  <a:srgbClr val="FFFFFF"/>
                </a:solidFill>
              </a14:hiddenFill>
            </a:ext>
          </a:extLst>
        </p:spPr>
      </p:pic>
      <p:sp>
        <p:nvSpPr>
          <p:cNvPr id="104456" name="Text Box 8"/>
          <p:cNvSpPr txBox="1">
            <a:spLocks noChangeArrowheads="1"/>
          </p:cNvSpPr>
          <p:nvPr/>
        </p:nvSpPr>
        <p:spPr bwMode="auto">
          <a:xfrm>
            <a:off x="2916238" y="1690688"/>
            <a:ext cx="2952750" cy="4089400"/>
          </a:xfrm>
          <a:prstGeom prst="rect">
            <a:avLst/>
          </a:prstGeom>
          <a:noFill/>
          <a:ln w="38100">
            <a:solidFill>
              <a:srgbClr val="339933"/>
            </a:solidFill>
            <a:miter lim="800000"/>
            <a:headEnd/>
            <a:tailEnd/>
          </a:ln>
          <a:effectLst/>
        </p:spPr>
        <p:txBody>
          <a:bodyPr>
            <a:spAutoFit/>
          </a:bodyPr>
          <a:lstStyle/>
          <a:p>
            <a:pPr algn="ctr">
              <a:lnSpc>
                <a:spcPct val="110000"/>
              </a:lnSpc>
              <a:defRPr/>
            </a:pPr>
            <a:r>
              <a:rPr lang="en-US" sz="1600">
                <a:solidFill>
                  <a:srgbClr val="FFFF00"/>
                </a:solidFill>
                <a:effectLst>
                  <a:outerShdw blurRad="38100" dist="38100" dir="2700000" algn="tl">
                    <a:srgbClr val="C0C0C0"/>
                  </a:outerShdw>
                </a:effectLst>
                <a:latin typeface="Tahoma" pitchFamily="34" charset="0"/>
                <a:ea typeface="+mn-ea"/>
                <a:cs typeface="+mn-cs"/>
              </a:rPr>
              <a:t>DM Core</a:t>
            </a:r>
          </a:p>
          <a:p>
            <a:pPr algn="ctr">
              <a:lnSpc>
                <a:spcPct val="110000"/>
              </a:lnSpc>
              <a:defRPr/>
            </a:pPr>
            <a:r>
              <a:rPr lang="en-US" sz="1600">
                <a:solidFill>
                  <a:srgbClr val="FF0000"/>
                </a:solidFill>
                <a:latin typeface="Tahoma" pitchFamily="34" charset="0"/>
                <a:ea typeface="+mn-ea"/>
                <a:cs typeface="+mn-cs"/>
              </a:rPr>
              <a:t>myotonia</a:t>
            </a:r>
          </a:p>
          <a:p>
            <a:pPr algn="ctr">
              <a:defRPr/>
            </a:pPr>
            <a:r>
              <a:rPr lang="en-US" sz="1600">
                <a:solidFill>
                  <a:srgbClr val="FF0000"/>
                </a:solidFill>
                <a:latin typeface="Tahoma" pitchFamily="34" charset="0"/>
                <a:ea typeface="+mn-ea"/>
                <a:cs typeface="+mn-cs"/>
              </a:rPr>
              <a:t>muscle weakness and atrophy</a:t>
            </a:r>
          </a:p>
          <a:p>
            <a:pPr algn="ctr">
              <a:defRPr/>
            </a:pPr>
            <a:r>
              <a:rPr lang="en-US" sz="1600">
                <a:latin typeface="Tahoma" pitchFamily="34" charset="0"/>
                <a:ea typeface="+mn-ea"/>
                <a:cs typeface="+mn-cs"/>
              </a:rPr>
              <a:t>face, neck, finger, axial</a:t>
            </a:r>
          </a:p>
          <a:p>
            <a:pPr algn="ctr">
              <a:defRPr/>
            </a:pPr>
            <a:r>
              <a:rPr lang="en-US" sz="1600">
                <a:solidFill>
                  <a:srgbClr val="FF0000"/>
                </a:solidFill>
                <a:latin typeface="Tahoma" pitchFamily="34" charset="0"/>
                <a:ea typeface="+mn-ea"/>
                <a:cs typeface="+mn-cs"/>
              </a:rPr>
              <a:t>early cataracts</a:t>
            </a:r>
          </a:p>
          <a:p>
            <a:pPr algn="ctr">
              <a:defRPr/>
            </a:pPr>
            <a:r>
              <a:rPr lang="en-US" sz="1600">
                <a:latin typeface="Tahoma" pitchFamily="34" charset="0"/>
                <a:ea typeface="+mn-ea"/>
                <a:cs typeface="+mn-cs"/>
              </a:rPr>
              <a:t>cardiac arrhythmias </a:t>
            </a:r>
          </a:p>
          <a:p>
            <a:pPr algn="ctr">
              <a:defRPr/>
            </a:pPr>
            <a:r>
              <a:rPr lang="en-US" sz="1600">
                <a:latin typeface="Tahoma" pitchFamily="34" charset="0"/>
                <a:ea typeface="+mn-ea"/>
                <a:cs typeface="+mn-cs"/>
              </a:rPr>
              <a:t>dilative cardiomyopathy</a:t>
            </a:r>
          </a:p>
          <a:p>
            <a:pPr algn="ctr">
              <a:defRPr/>
            </a:pPr>
            <a:r>
              <a:rPr lang="en-US" sz="1600">
                <a:latin typeface="Tahoma" pitchFamily="34" charset="0"/>
                <a:ea typeface="+mn-ea"/>
                <a:cs typeface="+mn-cs"/>
              </a:rPr>
              <a:t>cognitive dysfunction</a:t>
            </a:r>
          </a:p>
          <a:p>
            <a:pPr algn="ctr">
              <a:defRPr/>
            </a:pPr>
            <a:r>
              <a:rPr lang="en-US" sz="1600">
                <a:latin typeface="Tahoma" pitchFamily="34" charset="0"/>
                <a:ea typeface="+mn-ea"/>
                <a:cs typeface="+mn-cs"/>
              </a:rPr>
              <a:t>hypersomnia</a:t>
            </a:r>
          </a:p>
          <a:p>
            <a:pPr algn="ctr">
              <a:defRPr/>
            </a:pPr>
            <a:r>
              <a:rPr lang="en-US" sz="1600">
                <a:latin typeface="Tahoma" pitchFamily="34" charset="0"/>
                <a:ea typeface="+mn-ea"/>
                <a:cs typeface="+mn-cs"/>
              </a:rPr>
              <a:t>hyper-GGT</a:t>
            </a:r>
          </a:p>
          <a:p>
            <a:pPr algn="ctr">
              <a:defRPr/>
            </a:pPr>
            <a:r>
              <a:rPr lang="en-US" sz="1600">
                <a:latin typeface="Tahoma" pitchFamily="34" charset="0"/>
                <a:ea typeface="+mn-ea"/>
                <a:cs typeface="+mn-cs"/>
              </a:rPr>
              <a:t>insulin resistance</a:t>
            </a:r>
          </a:p>
          <a:p>
            <a:pPr algn="ctr">
              <a:defRPr/>
            </a:pPr>
            <a:r>
              <a:rPr lang="en-US" sz="1600">
                <a:latin typeface="Tahoma" pitchFamily="34" charset="0"/>
                <a:ea typeface="+mn-ea"/>
                <a:cs typeface="+mn-cs"/>
              </a:rPr>
              <a:t>testicular atrophy</a:t>
            </a:r>
          </a:p>
          <a:p>
            <a:pPr algn="ctr">
              <a:defRPr/>
            </a:pPr>
            <a:r>
              <a:rPr lang="en-US" sz="1600">
                <a:latin typeface="Tahoma" pitchFamily="34" charset="0"/>
                <a:ea typeface="+mn-ea"/>
                <a:cs typeface="+mn-cs"/>
              </a:rPr>
              <a:t>frontal balding</a:t>
            </a:r>
          </a:p>
          <a:p>
            <a:pPr algn="ctr">
              <a:defRPr/>
            </a:pPr>
            <a:r>
              <a:rPr lang="en-US" sz="1600">
                <a:latin typeface="Tahoma" pitchFamily="34" charset="0"/>
                <a:ea typeface="+mn-ea"/>
                <a:cs typeface="+mn-cs"/>
              </a:rPr>
              <a:t>hypogammaglobulinemia</a:t>
            </a:r>
          </a:p>
          <a:p>
            <a:pPr algn="ctr">
              <a:defRPr/>
            </a:pPr>
            <a:r>
              <a:rPr lang="en-US" sz="1600">
                <a:latin typeface="Tahoma" pitchFamily="34" charset="0"/>
                <a:ea typeface="+mn-ea"/>
                <a:cs typeface="+mn-cs"/>
              </a:rPr>
              <a:t>muscle pain</a:t>
            </a:r>
          </a:p>
        </p:txBody>
      </p:sp>
      <p:sp>
        <p:nvSpPr>
          <p:cNvPr id="64534" name="Rectangle 26"/>
          <p:cNvSpPr>
            <a:spLocks noChangeArrowheads="1"/>
          </p:cNvSpPr>
          <p:nvPr/>
        </p:nvSpPr>
        <p:spPr bwMode="auto">
          <a:xfrm>
            <a:off x="3348038" y="1700213"/>
            <a:ext cx="2087562" cy="360362"/>
          </a:xfrm>
          <a:prstGeom prst="rect">
            <a:avLst/>
          </a:prstGeom>
          <a:solidFill>
            <a:schemeClr val="bg1"/>
          </a:solidFill>
          <a:ln w="9525">
            <a:solidFill>
              <a:srgbClr val="00B050"/>
            </a:solidFill>
            <a:miter lim="800000"/>
            <a:headEnd/>
            <a:tailEnd/>
          </a:ln>
        </p:spPr>
        <p:txBody>
          <a:bodyPr wrap="none" anchor="ctr"/>
          <a:lstStyle/>
          <a:p>
            <a:pPr algn="ctr"/>
            <a:r>
              <a:rPr lang="de-DE" sz="1800">
                <a:solidFill>
                  <a:srgbClr val="339933"/>
                </a:solidFill>
                <a:latin typeface="Tahoma" charset="0"/>
              </a:rPr>
              <a:t>DM core pattern</a:t>
            </a:r>
          </a:p>
        </p:txBody>
      </p:sp>
      <p:sp>
        <p:nvSpPr>
          <p:cNvPr id="3" name="Titolo 2"/>
          <p:cNvSpPr>
            <a:spLocks noGrp="1"/>
          </p:cNvSpPr>
          <p:nvPr>
            <p:ph type="title"/>
          </p:nvPr>
        </p:nvSpPr>
        <p:spPr>
          <a:xfrm>
            <a:off x="931937" y="61913"/>
            <a:ext cx="8153400" cy="990600"/>
          </a:xfrm>
        </p:spPr>
        <p:txBody>
          <a:bodyPr>
            <a:noAutofit/>
          </a:bodyPr>
          <a:lstStyle/>
          <a:p>
            <a:pPr algn="r"/>
            <a:r>
              <a:rPr lang="it-IT" sz="2000" dirty="0" err="1">
                <a:solidFill>
                  <a:srgbClr val="000000"/>
                </a:solidFill>
                <a:latin typeface="Calibri" charset="0"/>
                <a:cs typeface="Times New Roman" charset="0"/>
              </a:rPr>
              <a:t>Myotonic</a:t>
            </a:r>
            <a:r>
              <a:rPr lang="it-IT" sz="2000" dirty="0">
                <a:solidFill>
                  <a:srgbClr val="000000"/>
                </a:solidFill>
                <a:latin typeface="Calibri" charset="0"/>
                <a:cs typeface="Times New Roman" charset="0"/>
              </a:rPr>
              <a:t> </a:t>
            </a:r>
            <a:r>
              <a:rPr lang="it-IT" sz="2000" dirty="0" err="1">
                <a:solidFill>
                  <a:srgbClr val="000000"/>
                </a:solidFill>
                <a:latin typeface="Calibri" charset="0"/>
                <a:cs typeface="Times New Roman" charset="0"/>
              </a:rPr>
              <a:t>Dystrophies</a:t>
            </a:r>
            <a:r>
              <a:rPr lang="it-IT" sz="2000" dirty="0">
                <a:solidFill>
                  <a:srgbClr val="000000"/>
                </a:solidFill>
                <a:latin typeface="Calibri" charset="0"/>
                <a:cs typeface="Times New Roman" charset="0"/>
              </a:rPr>
              <a:t/>
            </a:r>
            <a:br>
              <a:rPr lang="it-IT" sz="2000" dirty="0">
                <a:solidFill>
                  <a:srgbClr val="000000"/>
                </a:solidFill>
                <a:latin typeface="Calibri" charset="0"/>
                <a:cs typeface="Times New Roman" charset="0"/>
              </a:rPr>
            </a:br>
            <a:endParaRPr lang="it-IT" sz="2000" dirty="0"/>
          </a:p>
        </p:txBody>
      </p:sp>
    </p:spTree>
    <p:extLst>
      <p:ext uri="{BB962C8B-B14F-4D97-AF65-F5344CB8AC3E}">
        <p14:creationId xmlns:p14="http://schemas.microsoft.com/office/powerpoint/2010/main" val="4143550807"/>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2176463" y="785813"/>
            <a:ext cx="184150" cy="457200"/>
          </a:xfrm>
          <a:prstGeom prst="rect">
            <a:avLst/>
          </a:prstGeom>
          <a:noFill/>
          <a:ln w="12700">
            <a:noFill/>
            <a:miter lim="800000"/>
            <a:headEnd type="none" w="sm" len="sm"/>
            <a:tailEnd type="none" w="sm" len="sm"/>
          </a:ln>
          <a:effectLst/>
        </p:spPr>
        <p:txBody>
          <a:bodyPr wrap="none">
            <a:spAutoFit/>
          </a:bodyPr>
          <a:lstStyle/>
          <a:p>
            <a:pPr>
              <a:defRPr/>
            </a:pPr>
            <a:endParaRPr lang="it-IT" i="1">
              <a:effectLst>
                <a:outerShdw blurRad="38100" dist="38100" dir="2700000" algn="tl">
                  <a:srgbClr val="C0C0C0"/>
                </a:outerShdw>
              </a:effectLst>
              <a:latin typeface="Times New Roman" pitchFamily="18" charset="0"/>
              <a:ea typeface="+mn-ea"/>
              <a:cs typeface="+mn-cs"/>
            </a:endParaRPr>
          </a:p>
        </p:txBody>
      </p:sp>
      <p:sp useBgFill="1">
        <p:nvSpPr>
          <p:cNvPr id="4" name="Rectangle 5"/>
          <p:cNvSpPr>
            <a:spLocks noChangeArrowheads="1"/>
          </p:cNvSpPr>
          <p:nvPr/>
        </p:nvSpPr>
        <p:spPr bwMode="auto">
          <a:xfrm>
            <a:off x="684213" y="908050"/>
            <a:ext cx="7920037" cy="360363"/>
          </a:xfrm>
          <a:prstGeom prst="rect">
            <a:avLst/>
          </a:prstGeom>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sz="1800">
              <a:latin typeface="Arial" pitchFamily="34" charset="0"/>
              <a:ea typeface="+mn-ea"/>
              <a:cs typeface="+mn-cs"/>
            </a:endParaRPr>
          </a:p>
        </p:txBody>
      </p:sp>
      <p:pic>
        <p:nvPicPr>
          <p:cNvPr id="7" name="Immagin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64704"/>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olo 7"/>
          <p:cNvSpPr>
            <a:spLocks noGrp="1"/>
          </p:cNvSpPr>
          <p:nvPr>
            <p:ph type="title"/>
          </p:nvPr>
        </p:nvSpPr>
        <p:spPr/>
        <p:txBody>
          <a:bodyPr>
            <a:normAutofit/>
          </a:bodyPr>
          <a:lstStyle/>
          <a:p>
            <a:pPr>
              <a:defRPr/>
            </a:pPr>
            <a:r>
              <a:rPr lang="it-IT" b="1" dirty="0" err="1">
                <a:effectLst>
                  <a:outerShdw blurRad="38100" dist="38100" dir="2700000" algn="tl">
                    <a:srgbClr val="000000">
                      <a:alpha val="43137"/>
                    </a:srgbClr>
                  </a:outerShdw>
                </a:effectLst>
              </a:rPr>
              <a:t>Clinical</a:t>
            </a:r>
            <a:r>
              <a:rPr lang="it-IT" b="1" dirty="0">
                <a:effectLst>
                  <a:outerShdw blurRad="38100" dist="38100" dir="2700000" algn="tl">
                    <a:srgbClr val="000000">
                      <a:alpha val="43137"/>
                    </a:srgbClr>
                  </a:outerShdw>
                </a:effectLst>
              </a:rPr>
              <a:t> and </a:t>
            </a:r>
            <a:r>
              <a:rPr lang="it-IT" b="1" dirty="0" err="1" smtClean="0">
                <a:effectLst>
                  <a:outerShdw blurRad="38100" dist="38100" dir="2700000" algn="tl">
                    <a:srgbClr val="000000">
                      <a:alpha val="43137"/>
                    </a:srgbClr>
                  </a:outerShdw>
                </a:effectLst>
              </a:rPr>
              <a:t>laboratory</a:t>
            </a:r>
            <a:r>
              <a:rPr lang="it-IT" b="1" dirty="0" smtClean="0">
                <a:effectLst>
                  <a:outerShdw blurRad="38100" dist="38100" dir="2700000" algn="tl">
                    <a:srgbClr val="000000">
                      <a:alpha val="43137"/>
                    </a:srgbClr>
                  </a:outerShdw>
                </a:effectLst>
              </a:rPr>
              <a:t> </a:t>
            </a:r>
            <a:r>
              <a:rPr lang="it-IT" b="1" dirty="0" err="1">
                <a:effectLst>
                  <a:outerShdw blurRad="38100" dist="38100" dir="2700000" algn="tl">
                    <a:srgbClr val="000000">
                      <a:alpha val="43137"/>
                    </a:srgbClr>
                  </a:outerShdw>
                </a:effectLst>
              </a:rPr>
              <a:t>features</a:t>
            </a:r>
            <a:endParaRPr lang="it-IT" dirty="0"/>
          </a:p>
        </p:txBody>
      </p:sp>
    </p:spTree>
    <p:extLst>
      <p:ext uri="{BB962C8B-B14F-4D97-AF65-F5344CB8AC3E}">
        <p14:creationId xmlns:p14="http://schemas.microsoft.com/office/powerpoint/2010/main" val="373500987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Immagine 5"/>
          <p:cNvPicPr>
            <a:picLocks noChangeAspect="1"/>
          </p:cNvPicPr>
          <p:nvPr/>
        </p:nvPicPr>
        <p:blipFill>
          <a:blip r:embed="rId2">
            <a:alphaModFix amt="37000"/>
            <a:extLst>
              <a:ext uri="{28A0092B-C50C-407E-A947-70E740481C1C}">
                <a14:useLocalDpi xmlns:a14="http://schemas.microsoft.com/office/drawing/2010/main" val="0"/>
              </a:ext>
            </a:extLst>
          </a:blip>
          <a:srcRect/>
          <a:stretch>
            <a:fillRect/>
          </a:stretch>
        </p:blipFill>
        <p:spPr bwMode="auto">
          <a:xfrm>
            <a:off x="0" y="0"/>
            <a:ext cx="9144000" cy="2828925"/>
          </a:xfrm>
          <a:prstGeom prst="rect">
            <a:avLst/>
          </a:prstGeom>
          <a:noFill/>
          <a:ln>
            <a:noFill/>
          </a:ln>
          <a:extLst>
            <a:ext uri="{909E8E84-426E-40dd-AFC4-6F175D3DCCD1}">
              <a14:hiddenFill xmlns:a14="http://schemas.microsoft.com/office/drawing/2010/main">
                <a:solidFill>
                  <a:srgbClr val="FFFFFF">
                    <a:alpha val="3686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p:cNvSpPr txBox="1"/>
          <p:nvPr/>
        </p:nvSpPr>
        <p:spPr>
          <a:xfrm>
            <a:off x="250825" y="6453188"/>
            <a:ext cx="3168650" cy="307975"/>
          </a:xfrm>
          <a:prstGeom prst="rect">
            <a:avLst/>
          </a:prstGeom>
          <a:noFill/>
        </p:spPr>
        <p:txBody>
          <a:bodyPr>
            <a:spAutoFit/>
          </a:bodyPr>
          <a:lstStyle/>
          <a:p>
            <a:pPr>
              <a:defRPr/>
            </a:pPr>
            <a:r>
              <a:rPr lang="it-IT" sz="1400" i="1" dirty="0">
                <a:latin typeface="+mn-lt"/>
              </a:rPr>
              <a:t>Dr Meola </a:t>
            </a:r>
            <a:r>
              <a:rPr lang="it-IT" sz="1400" i="1" dirty="0" err="1">
                <a:latin typeface="+mn-lt"/>
              </a:rPr>
              <a:t>has</a:t>
            </a:r>
            <a:r>
              <a:rPr lang="it-IT" sz="1400" i="1" dirty="0">
                <a:latin typeface="+mn-lt"/>
              </a:rPr>
              <a:t> </a:t>
            </a:r>
            <a:r>
              <a:rPr lang="it-IT" sz="1400" i="1" dirty="0" err="1">
                <a:latin typeface="+mn-lt"/>
              </a:rPr>
              <a:t>nothing</a:t>
            </a:r>
            <a:r>
              <a:rPr lang="it-IT" sz="1400" i="1" dirty="0">
                <a:latin typeface="+mn-lt"/>
              </a:rPr>
              <a:t> to </a:t>
            </a:r>
            <a:r>
              <a:rPr lang="it-IT" sz="1400" i="1" dirty="0" err="1">
                <a:latin typeface="+mn-lt"/>
              </a:rPr>
              <a:t>disclose</a:t>
            </a:r>
            <a:endParaRPr lang="it-IT" sz="1400" i="1" dirty="0">
              <a:latin typeface="+mn-lt"/>
            </a:endParaRPr>
          </a:p>
        </p:txBody>
      </p:sp>
      <p:sp>
        <p:nvSpPr>
          <p:cNvPr id="6" name="Titolo 5"/>
          <p:cNvSpPr>
            <a:spLocks noGrp="1"/>
          </p:cNvSpPr>
          <p:nvPr>
            <p:ph type="title"/>
          </p:nvPr>
        </p:nvSpPr>
        <p:spPr/>
        <p:txBody>
          <a:bodyPr>
            <a:normAutofit/>
          </a:bodyPr>
          <a:lstStyle/>
          <a:p>
            <a:pPr algn="ctr"/>
            <a:r>
              <a:rPr lang="it-IT" sz="4800" dirty="0" err="1"/>
              <a:t>O</a:t>
            </a:r>
            <a:r>
              <a:rPr lang="it-IT" sz="4800" dirty="0" err="1" smtClean="0"/>
              <a:t>utline</a:t>
            </a:r>
            <a:endParaRPr lang="it-IT" sz="4800" dirty="0"/>
          </a:p>
        </p:txBody>
      </p:sp>
      <p:sp>
        <p:nvSpPr>
          <p:cNvPr id="7" name="CasellaDiTesto 6"/>
          <p:cNvSpPr txBox="1"/>
          <p:nvPr/>
        </p:nvSpPr>
        <p:spPr>
          <a:xfrm>
            <a:off x="2256477" y="3430113"/>
            <a:ext cx="5331595" cy="2046714"/>
          </a:xfrm>
          <a:prstGeom prst="rect">
            <a:avLst/>
          </a:prstGeom>
          <a:noFill/>
        </p:spPr>
        <p:txBody>
          <a:bodyPr wrap="square">
            <a:spAutoFit/>
          </a:bodyPr>
          <a:lstStyle/>
          <a:p>
            <a:pPr marL="355600" indent="-355600">
              <a:spcBef>
                <a:spcPts val="600"/>
              </a:spcBef>
              <a:buClr>
                <a:schemeClr val="accent2">
                  <a:lumMod val="75000"/>
                </a:schemeClr>
              </a:buClr>
              <a:buFont typeface="Wingdings" charset="2"/>
              <a:buChar char="§"/>
              <a:defRPr/>
            </a:pPr>
            <a:r>
              <a:rPr lang="en-GB" sz="2800" cap="small" dirty="0" err="1"/>
              <a:t>Etiology</a:t>
            </a:r>
            <a:r>
              <a:rPr lang="en-GB" sz="2800" cap="small" dirty="0"/>
              <a:t> </a:t>
            </a:r>
            <a:r>
              <a:rPr lang="en-GB" sz="2800" cap="small" dirty="0" smtClean="0"/>
              <a:t>of DM</a:t>
            </a:r>
            <a:endParaRPr lang="en-GB" sz="2800" cap="small" dirty="0"/>
          </a:p>
          <a:p>
            <a:pPr marL="355600" indent="-355600">
              <a:spcBef>
                <a:spcPts val="600"/>
              </a:spcBef>
              <a:buClr>
                <a:schemeClr val="accent2">
                  <a:lumMod val="75000"/>
                </a:schemeClr>
              </a:buClr>
              <a:buFont typeface="Wingdings" charset="2"/>
              <a:buChar char="§"/>
              <a:defRPr/>
            </a:pPr>
            <a:r>
              <a:rPr lang="en-GB" sz="2800" cap="small" dirty="0" smtClean="0"/>
              <a:t>Clinical and Laboratory Features</a:t>
            </a:r>
          </a:p>
          <a:p>
            <a:pPr marL="355600" indent="-355600">
              <a:spcBef>
                <a:spcPts val="600"/>
              </a:spcBef>
              <a:buClr>
                <a:schemeClr val="accent2">
                  <a:lumMod val="75000"/>
                </a:schemeClr>
              </a:buClr>
              <a:buFont typeface="Wingdings" charset="2"/>
              <a:buChar char="§"/>
              <a:defRPr/>
            </a:pPr>
            <a:r>
              <a:rPr lang="en-GB" sz="2800" cap="small" dirty="0" err="1" smtClean="0"/>
              <a:t>Multisystemic</a:t>
            </a:r>
            <a:r>
              <a:rPr lang="en-GB" sz="2800" cap="small" dirty="0" smtClean="0"/>
              <a:t> disease</a:t>
            </a:r>
          </a:p>
          <a:p>
            <a:pPr marL="355600" indent="-355600">
              <a:spcBef>
                <a:spcPts val="600"/>
              </a:spcBef>
              <a:buClr>
                <a:schemeClr val="accent2">
                  <a:lumMod val="75000"/>
                </a:schemeClr>
              </a:buClr>
              <a:buFont typeface="Wingdings" charset="2"/>
              <a:buChar char="§"/>
              <a:defRPr/>
            </a:pPr>
            <a:r>
              <a:rPr lang="en-GB" sz="2800" cap="small" dirty="0" smtClean="0"/>
              <a:t>Take </a:t>
            </a:r>
            <a:r>
              <a:rPr lang="en-GB" sz="2800" cap="small" dirty="0"/>
              <a:t>Home </a:t>
            </a:r>
            <a:r>
              <a:rPr lang="en-GB" sz="2800" cap="small" dirty="0" smtClean="0"/>
              <a:t>Message</a:t>
            </a:r>
            <a:endParaRPr lang="en-GB" sz="2800" cap="small" dirty="0"/>
          </a:p>
        </p:txBody>
      </p:sp>
    </p:spTree>
    <p:extLst>
      <p:ext uri="{BB962C8B-B14F-4D97-AF65-F5344CB8AC3E}">
        <p14:creationId xmlns:p14="http://schemas.microsoft.com/office/powerpoint/2010/main" val="158900206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5" descr="Folie1"/>
          <p:cNvPicPr>
            <a:picLocks noChangeAspect="1" noChangeArrowheads="1"/>
          </p:cNvPicPr>
          <p:nvPr/>
        </p:nvPicPr>
        <p:blipFill>
          <a:blip r:embed="rId2">
            <a:extLst>
              <a:ext uri="{28A0092B-C50C-407E-A947-70E740481C1C}">
                <a14:useLocalDpi xmlns:a14="http://schemas.microsoft.com/office/drawing/2010/main" val="0"/>
              </a:ext>
            </a:extLst>
          </a:blip>
          <a:srcRect l="3932" t="9062" r="8646" b="7465"/>
          <a:stretch>
            <a:fillRect/>
          </a:stretch>
        </p:blipFill>
        <p:spPr bwMode="auto">
          <a:xfrm>
            <a:off x="2519772" y="4025908"/>
            <a:ext cx="4104456" cy="271546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2176463" y="950673"/>
            <a:ext cx="184150" cy="457200"/>
          </a:xfrm>
          <a:prstGeom prst="rect">
            <a:avLst/>
          </a:prstGeom>
          <a:noFill/>
          <a:ln w="12700">
            <a:noFill/>
            <a:miter lim="800000"/>
            <a:headEnd type="none" w="sm" len="sm"/>
            <a:tailEnd type="none" w="sm" len="sm"/>
          </a:ln>
          <a:effectLst/>
        </p:spPr>
        <p:txBody>
          <a:bodyPr wrap="none">
            <a:spAutoFit/>
          </a:bodyPr>
          <a:lstStyle/>
          <a:p>
            <a:pPr>
              <a:defRPr/>
            </a:pPr>
            <a:endParaRPr lang="it-IT" i="1">
              <a:effectLst>
                <a:outerShdw blurRad="38100" dist="38100" dir="2700000" algn="tl">
                  <a:srgbClr val="C0C0C0"/>
                </a:outerShdw>
              </a:effectLst>
              <a:latin typeface="Times New Roman" pitchFamily="18" charset="0"/>
              <a:ea typeface="+mn-ea"/>
              <a:cs typeface="+mn-cs"/>
            </a:endParaRPr>
          </a:p>
        </p:txBody>
      </p:sp>
      <p:sp useBgFill="1">
        <p:nvSpPr>
          <p:cNvPr id="5" name="Rectangle 5"/>
          <p:cNvSpPr>
            <a:spLocks noChangeArrowheads="1"/>
          </p:cNvSpPr>
          <p:nvPr/>
        </p:nvSpPr>
        <p:spPr bwMode="auto">
          <a:xfrm>
            <a:off x="684213" y="908050"/>
            <a:ext cx="7920037" cy="360363"/>
          </a:xfrm>
          <a:prstGeom prst="rect">
            <a:avLst/>
          </a:prstGeom>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sz="1800">
              <a:latin typeface="Arial" pitchFamily="34" charset="0"/>
              <a:ea typeface="+mn-ea"/>
              <a:cs typeface="+mn-cs"/>
            </a:endParaRPr>
          </a:p>
        </p:txBody>
      </p:sp>
      <p:pic>
        <p:nvPicPr>
          <p:cNvPr id="7" name="Immagin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04" y="764704"/>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6" name="Picture 4" descr="Folie2"/>
          <p:cNvPicPr>
            <a:picLocks noChangeAspect="1" noChangeArrowheads="1"/>
          </p:cNvPicPr>
          <p:nvPr/>
        </p:nvPicPr>
        <p:blipFill>
          <a:blip r:embed="rId4">
            <a:extLst>
              <a:ext uri="{28A0092B-C50C-407E-A947-70E740481C1C}">
                <a14:useLocalDpi xmlns:a14="http://schemas.microsoft.com/office/drawing/2010/main" val="0"/>
              </a:ext>
            </a:extLst>
          </a:blip>
          <a:srcRect t="7599" r="7147" b="8606"/>
          <a:stretch>
            <a:fillRect/>
          </a:stretch>
        </p:blipFill>
        <p:spPr bwMode="auto">
          <a:xfrm>
            <a:off x="2375768" y="1289604"/>
            <a:ext cx="4392463" cy="256920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00890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Grafi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4035862"/>
            <a:ext cx="4392488" cy="263349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2176463" y="785813"/>
            <a:ext cx="184150" cy="457200"/>
          </a:xfrm>
          <a:prstGeom prst="rect">
            <a:avLst/>
          </a:prstGeom>
          <a:noFill/>
          <a:ln w="12700">
            <a:noFill/>
            <a:miter lim="800000"/>
            <a:headEnd type="none" w="sm" len="sm"/>
            <a:tailEnd type="none" w="sm" len="sm"/>
          </a:ln>
          <a:effectLst/>
        </p:spPr>
        <p:txBody>
          <a:bodyPr wrap="none">
            <a:spAutoFit/>
          </a:bodyPr>
          <a:lstStyle/>
          <a:p>
            <a:pPr>
              <a:defRPr/>
            </a:pPr>
            <a:endParaRPr lang="it-IT" i="1">
              <a:effectLst>
                <a:outerShdw blurRad="38100" dist="38100" dir="2700000" algn="tl">
                  <a:srgbClr val="C0C0C0"/>
                </a:outerShdw>
              </a:effectLst>
              <a:latin typeface="Times New Roman" pitchFamily="18" charset="0"/>
              <a:ea typeface="+mn-ea"/>
              <a:cs typeface="+mn-cs"/>
            </a:endParaRPr>
          </a:p>
        </p:txBody>
      </p:sp>
      <p:sp useBgFill="1">
        <p:nvSpPr>
          <p:cNvPr id="5" name="Rectangle 5"/>
          <p:cNvSpPr>
            <a:spLocks noChangeArrowheads="1"/>
          </p:cNvSpPr>
          <p:nvPr/>
        </p:nvSpPr>
        <p:spPr bwMode="auto">
          <a:xfrm>
            <a:off x="684213" y="908050"/>
            <a:ext cx="7920037" cy="360363"/>
          </a:xfrm>
          <a:prstGeom prst="rect">
            <a:avLst/>
          </a:prstGeom>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sz="1800">
              <a:latin typeface="Arial" pitchFamily="34" charset="0"/>
              <a:ea typeface="+mn-ea"/>
              <a:cs typeface="+mn-cs"/>
            </a:endParaRPr>
          </a:p>
        </p:txBody>
      </p:sp>
      <p:pic>
        <p:nvPicPr>
          <p:cNvPr id="7" name="Immagin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04" y="764704"/>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0"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72035" y="1124744"/>
            <a:ext cx="3599929" cy="274694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9663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de-DE" sz="1800"/>
          </a:p>
        </p:txBody>
      </p:sp>
      <p:sp>
        <p:nvSpPr>
          <p:cNvPr id="73731" name="Textfeld 3"/>
          <p:cNvSpPr txBox="1">
            <a:spLocks noChangeArrowheads="1"/>
          </p:cNvSpPr>
          <p:nvPr/>
        </p:nvSpPr>
        <p:spPr bwMode="auto">
          <a:xfrm>
            <a:off x="6876256" y="5157192"/>
            <a:ext cx="182644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600" dirty="0"/>
              <a:t>Age at onset: </a:t>
            </a:r>
          </a:p>
          <a:p>
            <a:pPr algn="ctr" eaLnBrk="1" hangingPunct="1"/>
            <a:r>
              <a:rPr lang="en-US" sz="1600" b="0" dirty="0"/>
              <a:t>4</a:t>
            </a:r>
            <a:r>
              <a:rPr lang="en-GB" sz="1600" b="0" dirty="0"/>
              <a:t>0 years ±13.8</a:t>
            </a:r>
          </a:p>
          <a:p>
            <a:pPr algn="ctr" eaLnBrk="1" hangingPunct="1"/>
            <a:endParaRPr lang="en-GB" sz="1600" dirty="0"/>
          </a:p>
          <a:p>
            <a:pPr algn="ctr" eaLnBrk="1" hangingPunct="1"/>
            <a:r>
              <a:rPr lang="en-GB" sz="1600" dirty="0"/>
              <a:t>Age at diagnosis</a:t>
            </a:r>
          </a:p>
          <a:p>
            <a:pPr algn="ctr" eaLnBrk="1" hangingPunct="1"/>
            <a:r>
              <a:rPr lang="en-GB" sz="1600" b="0" dirty="0"/>
              <a:t>47 years ±</a:t>
            </a:r>
            <a:r>
              <a:rPr lang="en-GB" sz="1600" b="0" dirty="0" smtClean="0"/>
              <a:t>13.9</a:t>
            </a:r>
            <a:endParaRPr lang="en-GB" sz="1600" dirty="0"/>
          </a:p>
          <a:p>
            <a:pPr algn="ctr" eaLnBrk="1" hangingPunct="1"/>
            <a:r>
              <a:rPr lang="en-GB" sz="1600" dirty="0"/>
              <a:t> </a:t>
            </a:r>
            <a:r>
              <a:rPr lang="en-US" sz="1600" dirty="0"/>
              <a:t> </a:t>
            </a:r>
          </a:p>
        </p:txBody>
      </p:sp>
      <p:grpSp>
        <p:nvGrpSpPr>
          <p:cNvPr id="2" name="Gruppo 1"/>
          <p:cNvGrpSpPr/>
          <p:nvPr/>
        </p:nvGrpSpPr>
        <p:grpSpPr>
          <a:xfrm>
            <a:off x="683568" y="1772816"/>
            <a:ext cx="7533977" cy="4896842"/>
            <a:chOff x="206375" y="260350"/>
            <a:chExt cx="8637588" cy="5997575"/>
          </a:xfrm>
        </p:grpSpPr>
        <p:graphicFrame>
          <p:nvGraphicFramePr>
            <p:cNvPr id="73730" name="Object 1"/>
            <p:cNvGraphicFramePr>
              <a:graphicFrameLocks noChangeAspect="1"/>
            </p:cNvGraphicFramePr>
            <p:nvPr>
              <p:extLst>
                <p:ext uri="{D42A27DB-BD31-4B8C-83A1-F6EECF244321}">
                  <p14:modId xmlns:p14="http://schemas.microsoft.com/office/powerpoint/2010/main" val="2567540019"/>
                </p:ext>
              </p:extLst>
            </p:nvPr>
          </p:nvGraphicFramePr>
          <p:xfrm>
            <a:off x="206375" y="260350"/>
            <a:ext cx="8637588" cy="5997575"/>
          </p:xfrm>
          <a:graphic>
            <a:graphicData uri="http://schemas.openxmlformats.org/presentationml/2006/ole">
              <mc:AlternateContent xmlns:mc="http://schemas.openxmlformats.org/markup-compatibility/2006">
                <mc:Choice xmlns:v="urn:schemas-microsoft-com:vml" Requires="v">
                  <p:oleObj spid="_x0000_s2116" name="Foglio di lavoro" r:id="rId3" imgW="8638781" imgH="5998984" progId="Excel.Sheet.8">
                    <p:embed/>
                  </p:oleObj>
                </mc:Choice>
                <mc:Fallback>
                  <p:oleObj name="Foglio di lavoro" r:id="rId3" imgW="8638781" imgH="5998984"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 y="260350"/>
                          <a:ext cx="8637588" cy="5997575"/>
                        </a:xfrm>
                        <a:prstGeom prst="rect">
                          <a:avLst/>
                        </a:prstGeom>
                        <a:noFill/>
                        <a:ln>
                          <a:noFill/>
                        </a:ln>
                        <a:extLst/>
                      </p:spPr>
                    </p:pic>
                  </p:oleObj>
                </mc:Fallback>
              </mc:AlternateContent>
            </a:graphicData>
          </a:graphic>
        </p:graphicFrame>
        <p:sp>
          <p:nvSpPr>
            <p:cNvPr id="5" name="Ellipse 4"/>
            <p:cNvSpPr>
              <a:spLocks noChangeArrowheads="1"/>
            </p:cNvSpPr>
            <p:nvPr/>
          </p:nvSpPr>
          <p:spPr bwMode="auto">
            <a:xfrm>
              <a:off x="900113" y="4005263"/>
              <a:ext cx="1655762" cy="2016125"/>
            </a:xfrm>
            <a:prstGeom prst="ellipse">
              <a:avLst/>
            </a:prstGeom>
            <a:noFill/>
            <a:ln w="28575">
              <a:solidFill>
                <a:srgbClr val="00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sz="1800"/>
            </a:p>
          </p:txBody>
        </p:sp>
      </p:grpSp>
      <p:sp>
        <p:nvSpPr>
          <p:cNvPr id="7" name="Text Box 4"/>
          <p:cNvSpPr txBox="1">
            <a:spLocks noChangeArrowheads="1"/>
          </p:cNvSpPr>
          <p:nvPr/>
        </p:nvSpPr>
        <p:spPr bwMode="auto">
          <a:xfrm>
            <a:off x="2176463" y="785813"/>
            <a:ext cx="184150" cy="457200"/>
          </a:xfrm>
          <a:prstGeom prst="rect">
            <a:avLst/>
          </a:prstGeom>
          <a:noFill/>
          <a:ln w="12700">
            <a:noFill/>
            <a:miter lim="800000"/>
            <a:headEnd type="none" w="sm" len="sm"/>
            <a:tailEnd type="none" w="sm" len="sm"/>
          </a:ln>
          <a:effectLst/>
        </p:spPr>
        <p:txBody>
          <a:bodyPr wrap="none">
            <a:spAutoFit/>
          </a:bodyPr>
          <a:lstStyle/>
          <a:p>
            <a:pPr>
              <a:defRPr/>
            </a:pPr>
            <a:endParaRPr lang="it-IT" i="1">
              <a:effectLst>
                <a:outerShdw blurRad="38100" dist="38100" dir="2700000" algn="tl">
                  <a:srgbClr val="C0C0C0"/>
                </a:outerShdw>
              </a:effectLst>
              <a:latin typeface="Times New Roman" pitchFamily="18" charset="0"/>
              <a:ea typeface="+mn-ea"/>
              <a:cs typeface="+mn-cs"/>
            </a:endParaRPr>
          </a:p>
        </p:txBody>
      </p:sp>
      <p:sp useBgFill="1">
        <p:nvSpPr>
          <p:cNvPr id="8" name="Rectangle 5"/>
          <p:cNvSpPr>
            <a:spLocks noChangeArrowheads="1"/>
          </p:cNvSpPr>
          <p:nvPr/>
        </p:nvSpPr>
        <p:spPr bwMode="auto">
          <a:xfrm>
            <a:off x="684213" y="908050"/>
            <a:ext cx="7920037" cy="360363"/>
          </a:xfrm>
          <a:prstGeom prst="rect">
            <a:avLst/>
          </a:prstGeom>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sz="1800">
              <a:latin typeface="Arial" pitchFamily="34" charset="0"/>
              <a:ea typeface="+mn-ea"/>
              <a:cs typeface="+mn-cs"/>
            </a:endParaRPr>
          </a:p>
        </p:txBody>
      </p:sp>
      <p:pic>
        <p:nvPicPr>
          <p:cNvPr id="10" name="Immagin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504" y="764704"/>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09349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765175"/>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Text Box 3"/>
          <p:cNvSpPr txBox="1">
            <a:spLocks noChangeArrowheads="1"/>
          </p:cNvSpPr>
          <p:nvPr/>
        </p:nvSpPr>
        <p:spPr bwMode="auto">
          <a:xfrm>
            <a:off x="559693" y="764704"/>
            <a:ext cx="7900739" cy="6278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spcBef>
                <a:spcPct val="0"/>
              </a:spcBef>
              <a:defRPr/>
            </a:pPr>
            <a:r>
              <a:rPr lang="de-DE" sz="3200" dirty="0">
                <a:solidFill>
                  <a:srgbClr val="C00000"/>
                </a:solidFill>
                <a:effectLst>
                  <a:outerShdw blurRad="38100" dist="38100" dir="2700000" algn="tl">
                    <a:srgbClr val="000000">
                      <a:alpha val="43137"/>
                    </a:srgbClr>
                  </a:outerShdw>
                </a:effectLst>
                <a:latin typeface="+mj-lt"/>
                <a:ea typeface="+mj-ea"/>
                <a:cs typeface="+mj-cs"/>
              </a:rPr>
              <a:t>118 </a:t>
            </a:r>
            <a:r>
              <a:rPr lang="de-DE" sz="3200" dirty="0" smtClean="0">
                <a:solidFill>
                  <a:srgbClr val="C00000"/>
                </a:solidFill>
                <a:effectLst>
                  <a:outerShdw blurRad="38100" dist="38100" dir="2700000" algn="tl">
                    <a:srgbClr val="000000">
                      <a:alpha val="43137"/>
                    </a:srgbClr>
                  </a:outerShdw>
                </a:effectLst>
                <a:latin typeface="+mj-lt"/>
                <a:ea typeface="+mj-ea"/>
                <a:cs typeface="+mj-cs"/>
              </a:rPr>
              <a:t>DM2 </a:t>
            </a:r>
            <a:r>
              <a:rPr lang="de-DE" sz="3200" dirty="0" err="1">
                <a:solidFill>
                  <a:srgbClr val="C00000"/>
                </a:solidFill>
                <a:effectLst>
                  <a:outerShdw blurRad="38100" dist="38100" dir="2700000" algn="tl">
                    <a:srgbClr val="000000">
                      <a:alpha val="43137"/>
                    </a:srgbClr>
                  </a:outerShdw>
                </a:effectLst>
                <a:latin typeface="+mj-lt"/>
                <a:ea typeface="+mj-ea"/>
                <a:cs typeface="+mj-cs"/>
              </a:rPr>
              <a:t>biopsies</a:t>
            </a:r>
            <a:endParaRPr lang="de-DE" sz="3200" dirty="0">
              <a:solidFill>
                <a:srgbClr val="C00000"/>
              </a:solidFill>
              <a:effectLst>
                <a:outerShdw blurRad="38100" dist="38100" dir="2700000" algn="tl">
                  <a:srgbClr val="000000">
                    <a:alpha val="43137"/>
                  </a:srgbClr>
                </a:outerShdw>
              </a:effectLst>
              <a:latin typeface="+mj-lt"/>
              <a:ea typeface="+mj-ea"/>
              <a:cs typeface="+mj-cs"/>
            </a:endParaRPr>
          </a:p>
          <a:p>
            <a:pPr algn="ctr"/>
            <a:endParaRPr lang="de-DE" sz="2000" dirty="0" smtClean="0">
              <a:solidFill>
                <a:srgbClr val="C0504D"/>
              </a:solidFill>
            </a:endParaRPr>
          </a:p>
          <a:p>
            <a:r>
              <a:rPr lang="de-DE" sz="1800" dirty="0" err="1" smtClean="0"/>
              <a:t>Structural</a:t>
            </a:r>
            <a:r>
              <a:rPr lang="de-DE" sz="1800" dirty="0" smtClean="0"/>
              <a:t> </a:t>
            </a:r>
            <a:r>
              <a:rPr lang="de-DE" sz="1800" dirty="0" err="1"/>
              <a:t>changes</a:t>
            </a:r>
            <a:r>
              <a:rPr lang="de-DE" sz="1800" dirty="0"/>
              <a:t>	</a:t>
            </a:r>
            <a:r>
              <a:rPr lang="de-DE" sz="1800" dirty="0" smtClean="0"/>
              <a:t>           </a:t>
            </a:r>
            <a:r>
              <a:rPr lang="de-DE" sz="1800" dirty="0" err="1" smtClean="0"/>
              <a:t>Number</a:t>
            </a:r>
            <a:r>
              <a:rPr lang="de-DE" sz="1800" dirty="0" smtClean="0"/>
              <a:t> </a:t>
            </a:r>
            <a:r>
              <a:rPr lang="de-DE" sz="1800" dirty="0" err="1"/>
              <a:t>of</a:t>
            </a:r>
            <a:r>
              <a:rPr lang="de-DE" sz="1800" dirty="0"/>
              <a:t>	</a:t>
            </a:r>
            <a:r>
              <a:rPr lang="de-DE" sz="1800" dirty="0" smtClean="0"/>
              <a:t>           </a:t>
            </a:r>
            <a:r>
              <a:rPr lang="de-DE" sz="1800" dirty="0" err="1" smtClean="0"/>
              <a:t>Percent</a:t>
            </a:r>
            <a:r>
              <a:rPr lang="de-DE" sz="1800" dirty="0" smtClean="0"/>
              <a:t> </a:t>
            </a:r>
            <a:r>
              <a:rPr lang="de-DE" sz="1800" dirty="0" err="1"/>
              <a:t>of</a:t>
            </a:r>
            <a:r>
              <a:rPr lang="de-DE" sz="1800" dirty="0"/>
              <a:t> 			 </a:t>
            </a:r>
            <a:r>
              <a:rPr lang="de-DE" sz="1800" dirty="0" smtClean="0"/>
              <a:t>           </a:t>
            </a:r>
            <a:r>
              <a:rPr lang="de-DE" sz="1800" dirty="0" smtClean="0"/>
              <a:t>  					</a:t>
            </a:r>
            <a:r>
              <a:rPr lang="de-DE" sz="1800" dirty="0" err="1" smtClean="0"/>
              <a:t>Biopsies</a:t>
            </a:r>
            <a:r>
              <a:rPr lang="de-DE" sz="1800" dirty="0"/>
              <a:t>		</a:t>
            </a:r>
            <a:r>
              <a:rPr lang="de-DE" sz="1800" dirty="0" smtClean="0"/>
              <a:t>    </a:t>
            </a:r>
            <a:r>
              <a:rPr lang="de-DE" sz="1800" dirty="0" err="1" smtClean="0"/>
              <a:t>Biopsies</a:t>
            </a:r>
            <a:endParaRPr lang="de-DE" sz="1800" dirty="0"/>
          </a:p>
          <a:p>
            <a:endParaRPr lang="de-DE" sz="1800" dirty="0"/>
          </a:p>
          <a:p>
            <a:r>
              <a:rPr lang="de-DE" sz="1800" dirty="0" err="1"/>
              <a:t>Increased</a:t>
            </a:r>
            <a:r>
              <a:rPr lang="de-DE" sz="1800" dirty="0"/>
              <a:t> </a:t>
            </a:r>
            <a:r>
              <a:rPr lang="de-DE" sz="1800" dirty="0" err="1"/>
              <a:t>internal</a:t>
            </a:r>
            <a:r>
              <a:rPr lang="de-DE" sz="1800" dirty="0"/>
              <a:t> </a:t>
            </a:r>
            <a:r>
              <a:rPr lang="de-DE" sz="1800" dirty="0" err="1"/>
              <a:t>nuclei</a:t>
            </a:r>
            <a:r>
              <a:rPr lang="de-DE" sz="1800" dirty="0"/>
              <a:t>		    </a:t>
            </a:r>
            <a:r>
              <a:rPr lang="de-DE" sz="1800" dirty="0" smtClean="0"/>
              <a:t>	118</a:t>
            </a:r>
            <a:r>
              <a:rPr lang="de-DE" sz="1800" dirty="0"/>
              <a:t>			  100%</a:t>
            </a:r>
          </a:p>
          <a:p>
            <a:r>
              <a:rPr lang="de-DE" sz="1800" dirty="0" smtClean="0"/>
              <a:t>			&gt;</a:t>
            </a:r>
            <a:r>
              <a:rPr lang="de-DE" sz="1800" dirty="0"/>
              <a:t>5				    </a:t>
            </a:r>
            <a:r>
              <a:rPr lang="de-DE" sz="1800" dirty="0" smtClean="0"/>
              <a:t>	63</a:t>
            </a:r>
            <a:r>
              <a:rPr lang="de-DE" sz="1800" dirty="0"/>
              <a:t>			    53%</a:t>
            </a:r>
          </a:p>
          <a:p>
            <a:r>
              <a:rPr lang="de-DE" sz="1800" dirty="0" smtClean="0"/>
              <a:t>			&lt;</a:t>
            </a:r>
            <a:r>
              <a:rPr lang="de-DE" sz="1800" dirty="0"/>
              <a:t>5				    </a:t>
            </a:r>
            <a:r>
              <a:rPr lang="de-DE" sz="1800" dirty="0" smtClean="0"/>
              <a:t>	55</a:t>
            </a:r>
            <a:r>
              <a:rPr lang="de-DE" sz="1800" dirty="0"/>
              <a:t>			    47%</a:t>
            </a:r>
          </a:p>
          <a:p>
            <a:r>
              <a:rPr lang="de-DE" sz="1800" dirty="0" err="1"/>
              <a:t>Pyknotic</a:t>
            </a:r>
            <a:r>
              <a:rPr lang="de-DE" sz="1800" dirty="0"/>
              <a:t> </a:t>
            </a:r>
            <a:r>
              <a:rPr lang="de-DE" sz="1800" dirty="0" err="1"/>
              <a:t>nuclear</a:t>
            </a:r>
            <a:r>
              <a:rPr lang="de-DE" sz="1800" dirty="0"/>
              <a:t> </a:t>
            </a:r>
            <a:r>
              <a:rPr lang="de-DE" sz="1800" dirty="0" err="1"/>
              <a:t>clumps</a:t>
            </a:r>
            <a:r>
              <a:rPr lang="de-DE" sz="1800" dirty="0"/>
              <a:t>		    </a:t>
            </a:r>
            <a:r>
              <a:rPr lang="de-DE" sz="1800" dirty="0" smtClean="0"/>
              <a:t>	92</a:t>
            </a:r>
            <a:r>
              <a:rPr lang="de-DE" sz="1800" dirty="0"/>
              <a:t>			    83%</a:t>
            </a:r>
          </a:p>
          <a:p>
            <a:r>
              <a:rPr lang="de-DE" sz="1800" dirty="0" err="1"/>
              <a:t>Necrosis</a:t>
            </a:r>
            <a:r>
              <a:rPr lang="de-DE" sz="1800" dirty="0"/>
              <a:t>			    </a:t>
            </a:r>
            <a:r>
              <a:rPr lang="de-DE" sz="1800" dirty="0" smtClean="0"/>
              <a:t>		    	44</a:t>
            </a:r>
            <a:r>
              <a:rPr lang="de-DE" sz="1800" dirty="0"/>
              <a:t>			    40%</a:t>
            </a:r>
          </a:p>
          <a:p>
            <a:endParaRPr lang="de-DE" sz="1800" dirty="0"/>
          </a:p>
          <a:p>
            <a:r>
              <a:rPr lang="de-DE" sz="1800" dirty="0" err="1"/>
              <a:t>Increased</a:t>
            </a:r>
            <a:r>
              <a:rPr lang="de-DE" sz="1800" dirty="0"/>
              <a:t> </a:t>
            </a:r>
            <a:r>
              <a:rPr lang="de-DE" sz="1800" dirty="0" err="1"/>
              <a:t>fiber</a:t>
            </a:r>
            <a:r>
              <a:rPr lang="de-DE" sz="1800" dirty="0"/>
              <a:t> </a:t>
            </a:r>
            <a:r>
              <a:rPr lang="de-DE" sz="1800" dirty="0" err="1"/>
              <a:t>size</a:t>
            </a:r>
            <a:r>
              <a:rPr lang="de-DE" sz="1800" dirty="0"/>
              <a:t> </a:t>
            </a:r>
            <a:r>
              <a:rPr lang="de-DE" sz="1800" dirty="0" err="1"/>
              <a:t>variability</a:t>
            </a:r>
            <a:r>
              <a:rPr lang="de-DE" sz="1800" dirty="0"/>
              <a:t> </a:t>
            </a:r>
            <a:r>
              <a:rPr lang="de-DE" sz="1800" dirty="0"/>
              <a:t>	</a:t>
            </a:r>
            <a:r>
              <a:rPr lang="de-DE" sz="1800" dirty="0" smtClean="0"/>
              <a:t>118</a:t>
            </a:r>
            <a:r>
              <a:rPr lang="de-DE" sz="1800" dirty="0"/>
              <a:t>			  100% </a:t>
            </a:r>
          </a:p>
          <a:p>
            <a:r>
              <a:rPr lang="de-DE" sz="1800" dirty="0" err="1"/>
              <a:t>Angulated</a:t>
            </a:r>
            <a:r>
              <a:rPr lang="de-DE" sz="1800" dirty="0"/>
              <a:t> </a:t>
            </a:r>
            <a:r>
              <a:rPr lang="de-DE" sz="1800" dirty="0" err="1"/>
              <a:t>atrophic</a:t>
            </a:r>
            <a:r>
              <a:rPr lang="de-DE" sz="1800" dirty="0"/>
              <a:t> </a:t>
            </a:r>
            <a:r>
              <a:rPr lang="de-DE" sz="1800" dirty="0" err="1"/>
              <a:t>fibers</a:t>
            </a:r>
            <a:r>
              <a:rPr lang="de-DE" sz="1800" dirty="0"/>
              <a:t>	    </a:t>
            </a:r>
            <a:r>
              <a:rPr lang="de-DE" sz="1800" dirty="0" smtClean="0"/>
              <a:t>	113</a:t>
            </a:r>
            <a:r>
              <a:rPr lang="de-DE" sz="1800" dirty="0"/>
              <a:t>			    96%</a:t>
            </a:r>
          </a:p>
          <a:p>
            <a:r>
              <a:rPr lang="de-DE" sz="1800" dirty="0" err="1"/>
              <a:t>Hypertrophic</a:t>
            </a:r>
            <a:r>
              <a:rPr lang="de-DE" sz="1800" dirty="0"/>
              <a:t> </a:t>
            </a:r>
            <a:r>
              <a:rPr lang="de-DE" sz="1800" dirty="0" err="1"/>
              <a:t>fibers</a:t>
            </a:r>
            <a:r>
              <a:rPr lang="de-DE" sz="1800" dirty="0"/>
              <a:t> (&gt;80µm)	    </a:t>
            </a:r>
            <a:r>
              <a:rPr lang="de-DE" sz="1800" dirty="0" smtClean="0"/>
              <a:t>	 33</a:t>
            </a:r>
            <a:r>
              <a:rPr lang="de-DE" sz="1800" dirty="0"/>
              <a:t>			    33%</a:t>
            </a:r>
          </a:p>
          <a:p>
            <a:r>
              <a:rPr lang="de-DE" sz="1800" dirty="0"/>
              <a:t>Small </a:t>
            </a:r>
            <a:r>
              <a:rPr lang="de-DE" sz="1800" dirty="0" err="1"/>
              <a:t>grouped</a:t>
            </a:r>
            <a:r>
              <a:rPr lang="de-DE" sz="1800" dirty="0"/>
              <a:t> </a:t>
            </a:r>
            <a:r>
              <a:rPr lang="de-DE" sz="1800" dirty="0" err="1"/>
              <a:t>atrophy</a:t>
            </a:r>
            <a:r>
              <a:rPr lang="de-DE" sz="1800" dirty="0"/>
              <a:t> (&lt;10 </a:t>
            </a:r>
            <a:r>
              <a:rPr lang="de-DE" sz="1800" dirty="0" err="1"/>
              <a:t>fibers</a:t>
            </a:r>
            <a:r>
              <a:rPr lang="de-DE" sz="1800" dirty="0"/>
              <a:t>) </a:t>
            </a:r>
            <a:r>
              <a:rPr lang="de-DE" sz="1800" dirty="0" smtClean="0"/>
              <a:t>37</a:t>
            </a:r>
            <a:r>
              <a:rPr lang="de-DE" sz="1800" dirty="0"/>
              <a:t>			    30%</a:t>
            </a:r>
          </a:p>
          <a:p>
            <a:endParaRPr lang="de-DE" sz="1800" dirty="0"/>
          </a:p>
          <a:p>
            <a:r>
              <a:rPr lang="de-DE" sz="1800" dirty="0"/>
              <a:t>Ring </a:t>
            </a:r>
            <a:r>
              <a:rPr lang="de-DE" sz="1800" dirty="0" err="1"/>
              <a:t>fibers</a:t>
            </a:r>
            <a:r>
              <a:rPr lang="de-DE" sz="1800" dirty="0"/>
              <a:t>			    </a:t>
            </a:r>
            <a:r>
              <a:rPr lang="de-DE" sz="1800" dirty="0" smtClean="0"/>
              <a:t>			21</a:t>
            </a:r>
            <a:r>
              <a:rPr lang="de-DE" sz="1800" dirty="0"/>
              <a:t>			    18%</a:t>
            </a:r>
          </a:p>
          <a:p>
            <a:r>
              <a:rPr lang="de-DE" sz="1800" dirty="0" err="1"/>
              <a:t>Moth-eaten</a:t>
            </a:r>
            <a:r>
              <a:rPr lang="de-DE" sz="1800" dirty="0"/>
              <a:t> </a:t>
            </a:r>
            <a:r>
              <a:rPr lang="de-DE" sz="1800" dirty="0" err="1"/>
              <a:t>fibers</a:t>
            </a:r>
            <a:r>
              <a:rPr lang="de-DE" sz="1800" dirty="0"/>
              <a:t>		    </a:t>
            </a:r>
            <a:r>
              <a:rPr lang="de-DE" sz="1800" dirty="0" smtClean="0"/>
              <a:t>		18</a:t>
            </a:r>
            <a:r>
              <a:rPr lang="de-DE" sz="1800" dirty="0"/>
              <a:t>			    16%</a:t>
            </a:r>
          </a:p>
          <a:p>
            <a:r>
              <a:rPr lang="de-DE" sz="1800" dirty="0" err="1"/>
              <a:t>Connective</a:t>
            </a:r>
            <a:r>
              <a:rPr lang="de-DE" sz="1800" dirty="0"/>
              <a:t> </a:t>
            </a:r>
            <a:r>
              <a:rPr lang="de-DE" sz="1800" dirty="0" err="1"/>
              <a:t>tissue</a:t>
            </a:r>
            <a:r>
              <a:rPr lang="de-DE" sz="1800" dirty="0"/>
              <a:t> </a:t>
            </a:r>
            <a:r>
              <a:rPr lang="de-DE" sz="1800" dirty="0" err="1"/>
              <a:t>proliferation</a:t>
            </a:r>
            <a:r>
              <a:rPr lang="de-DE" sz="1800" dirty="0"/>
              <a:t> 	</a:t>
            </a:r>
            <a:r>
              <a:rPr lang="de-DE" sz="1800" dirty="0" smtClean="0"/>
              <a:t>14</a:t>
            </a:r>
            <a:r>
              <a:rPr lang="de-DE" sz="1800" dirty="0"/>
              <a:t>			    12%</a:t>
            </a:r>
          </a:p>
          <a:p>
            <a:endParaRPr lang="de-DE" sz="1200" dirty="0" smtClean="0">
              <a:solidFill>
                <a:srgbClr val="FFFF00"/>
              </a:solidFill>
            </a:endParaRPr>
          </a:p>
          <a:p>
            <a:pPr eaLnBrk="1" hangingPunct="1">
              <a:spcBef>
                <a:spcPct val="0"/>
              </a:spcBef>
              <a:defRPr/>
            </a:pPr>
            <a:r>
              <a:rPr lang="de-DE" sz="1800" dirty="0" smtClean="0">
                <a:solidFill>
                  <a:srgbClr val="C0504D"/>
                </a:solidFill>
                <a:sym typeface="Symbol" charset="0"/>
              </a:rPr>
              <a:t> </a:t>
            </a:r>
            <a:r>
              <a:rPr lang="de-DE" sz="2000" dirty="0" err="1">
                <a:solidFill>
                  <a:srgbClr val="C00000"/>
                </a:solidFill>
                <a:effectLst>
                  <a:outerShdw blurRad="38100" dist="38100" dir="2700000" algn="tl">
                    <a:srgbClr val="000000">
                      <a:alpha val="43137"/>
                    </a:srgbClr>
                  </a:outerShdw>
                </a:effectLst>
                <a:latin typeface="+mj-lt"/>
                <a:ea typeface="+mj-ea"/>
                <a:cs typeface="+mj-cs"/>
              </a:rPr>
              <a:t>No</a:t>
            </a:r>
            <a:r>
              <a:rPr lang="de-DE" sz="2000" dirty="0">
                <a:solidFill>
                  <a:srgbClr val="C00000"/>
                </a:solidFill>
                <a:effectLst>
                  <a:outerShdw blurRad="38100" dist="38100" dir="2700000" algn="tl">
                    <a:srgbClr val="000000">
                      <a:alpha val="43137"/>
                    </a:srgbClr>
                  </a:outerShdw>
                </a:effectLst>
                <a:latin typeface="+mj-lt"/>
                <a:ea typeface="+mj-ea"/>
                <a:cs typeface="+mj-cs"/>
              </a:rPr>
              <a:t> </a:t>
            </a:r>
            <a:r>
              <a:rPr lang="de-DE" sz="2000" dirty="0" err="1">
                <a:solidFill>
                  <a:srgbClr val="C00000"/>
                </a:solidFill>
                <a:effectLst>
                  <a:outerShdw blurRad="38100" dist="38100" dir="2700000" algn="tl">
                    <a:srgbClr val="000000">
                      <a:alpha val="43137"/>
                    </a:srgbClr>
                  </a:outerShdw>
                </a:effectLst>
                <a:latin typeface="+mj-lt"/>
                <a:ea typeface="+mj-ea"/>
                <a:cs typeface="+mj-cs"/>
              </a:rPr>
              <a:t>targets</a:t>
            </a:r>
            <a:r>
              <a:rPr lang="de-DE" sz="2000" dirty="0">
                <a:solidFill>
                  <a:srgbClr val="C00000"/>
                </a:solidFill>
                <a:effectLst>
                  <a:outerShdw blurRad="38100" dist="38100" dir="2700000" algn="tl">
                    <a:srgbClr val="000000">
                      <a:alpha val="43137"/>
                    </a:srgbClr>
                  </a:outerShdw>
                </a:effectLst>
                <a:latin typeface="+mj-lt"/>
                <a:ea typeface="+mj-ea"/>
                <a:cs typeface="+mj-cs"/>
              </a:rPr>
              <a:t> </a:t>
            </a:r>
            <a:r>
              <a:rPr lang="de-DE" sz="2000" dirty="0" err="1">
                <a:solidFill>
                  <a:srgbClr val="C00000"/>
                </a:solidFill>
                <a:effectLst>
                  <a:outerShdw blurRad="38100" dist="38100" dir="2700000" algn="tl">
                    <a:srgbClr val="000000">
                      <a:alpha val="43137"/>
                    </a:srgbClr>
                  </a:outerShdw>
                </a:effectLst>
                <a:latin typeface="+mj-lt"/>
                <a:ea typeface="+mj-ea"/>
                <a:cs typeface="+mj-cs"/>
              </a:rPr>
              <a:t>and</a:t>
            </a:r>
            <a:r>
              <a:rPr lang="de-DE" sz="2000" dirty="0">
                <a:solidFill>
                  <a:srgbClr val="C00000"/>
                </a:solidFill>
                <a:effectLst>
                  <a:outerShdw blurRad="38100" dist="38100" dir="2700000" algn="tl">
                    <a:srgbClr val="000000">
                      <a:alpha val="43137"/>
                    </a:srgbClr>
                  </a:outerShdw>
                </a:effectLst>
                <a:latin typeface="+mj-lt"/>
                <a:ea typeface="+mj-ea"/>
                <a:cs typeface="+mj-cs"/>
              </a:rPr>
              <a:t>/</a:t>
            </a:r>
            <a:r>
              <a:rPr lang="de-DE" sz="2000" dirty="0" err="1">
                <a:solidFill>
                  <a:srgbClr val="C00000"/>
                </a:solidFill>
                <a:effectLst>
                  <a:outerShdw blurRad="38100" dist="38100" dir="2700000" algn="tl">
                    <a:srgbClr val="000000">
                      <a:alpha val="43137"/>
                    </a:srgbClr>
                  </a:outerShdw>
                </a:effectLst>
                <a:latin typeface="+mj-lt"/>
                <a:ea typeface="+mj-ea"/>
                <a:cs typeface="+mj-cs"/>
              </a:rPr>
              <a:t>or</a:t>
            </a:r>
            <a:r>
              <a:rPr lang="de-DE" sz="2000" dirty="0">
                <a:solidFill>
                  <a:srgbClr val="C00000"/>
                </a:solidFill>
                <a:effectLst>
                  <a:outerShdw blurRad="38100" dist="38100" dir="2700000" algn="tl">
                    <a:srgbClr val="000000">
                      <a:alpha val="43137"/>
                    </a:srgbClr>
                  </a:outerShdw>
                </a:effectLst>
                <a:latin typeface="+mj-lt"/>
                <a:ea typeface="+mj-ea"/>
                <a:cs typeface="+mj-cs"/>
              </a:rPr>
              <a:t> </a:t>
            </a:r>
            <a:r>
              <a:rPr lang="de-DE" sz="2000" dirty="0" err="1">
                <a:solidFill>
                  <a:srgbClr val="C00000"/>
                </a:solidFill>
                <a:effectLst>
                  <a:outerShdw blurRad="38100" dist="38100" dir="2700000" algn="tl">
                    <a:srgbClr val="000000">
                      <a:alpha val="43137"/>
                    </a:srgbClr>
                  </a:outerShdw>
                </a:effectLst>
                <a:latin typeface="+mj-lt"/>
                <a:ea typeface="+mj-ea"/>
                <a:cs typeface="+mj-cs"/>
              </a:rPr>
              <a:t>fiber</a:t>
            </a:r>
            <a:r>
              <a:rPr lang="de-DE" sz="2000" dirty="0">
                <a:solidFill>
                  <a:srgbClr val="C00000"/>
                </a:solidFill>
                <a:effectLst>
                  <a:outerShdw blurRad="38100" dist="38100" dir="2700000" algn="tl">
                    <a:srgbClr val="000000">
                      <a:alpha val="43137"/>
                    </a:srgbClr>
                  </a:outerShdw>
                </a:effectLst>
                <a:latin typeface="+mj-lt"/>
                <a:ea typeface="+mj-ea"/>
                <a:cs typeface="+mj-cs"/>
              </a:rPr>
              <a:t> type </a:t>
            </a:r>
            <a:r>
              <a:rPr lang="de-DE" sz="2000" dirty="0" err="1">
                <a:solidFill>
                  <a:srgbClr val="C00000"/>
                </a:solidFill>
                <a:effectLst>
                  <a:outerShdw blurRad="38100" dist="38100" dir="2700000" algn="tl">
                    <a:srgbClr val="000000">
                      <a:alpha val="43137"/>
                    </a:srgbClr>
                  </a:outerShdw>
                </a:effectLst>
                <a:latin typeface="+mj-lt"/>
                <a:ea typeface="+mj-ea"/>
                <a:cs typeface="+mj-cs"/>
              </a:rPr>
              <a:t>grouping</a:t>
            </a:r>
            <a:r>
              <a:rPr lang="de-DE" sz="2000" dirty="0">
                <a:solidFill>
                  <a:srgbClr val="C00000"/>
                </a:solidFill>
                <a:effectLst>
                  <a:outerShdw blurRad="38100" dist="38100" dir="2700000" algn="tl">
                    <a:srgbClr val="000000">
                      <a:alpha val="43137"/>
                    </a:srgbClr>
                  </a:outerShdw>
                </a:effectLst>
                <a:latin typeface="+mj-lt"/>
                <a:ea typeface="+mj-ea"/>
                <a:cs typeface="+mj-cs"/>
              </a:rPr>
              <a:t>	</a:t>
            </a:r>
          </a:p>
        </p:txBody>
      </p:sp>
      <p:sp>
        <p:nvSpPr>
          <p:cNvPr id="2" name="Titolo 1"/>
          <p:cNvSpPr>
            <a:spLocks noGrp="1"/>
          </p:cNvSpPr>
          <p:nvPr>
            <p:ph type="title"/>
          </p:nvPr>
        </p:nvSpPr>
        <p:spPr/>
        <p:txBody>
          <a:bodyPr>
            <a:noAutofit/>
          </a:bodyPr>
          <a:lstStyle/>
          <a:p>
            <a:pPr algn="ctr"/>
            <a:r>
              <a:rPr lang="it-IT" sz="3600" dirty="0" err="1">
                <a:solidFill>
                  <a:srgbClr val="000000"/>
                </a:solidFill>
                <a:latin typeface="Calibri" charset="0"/>
                <a:cs typeface="Times New Roman" charset="0"/>
              </a:rPr>
              <a:t>Summary</a:t>
            </a:r>
            <a:r>
              <a:rPr lang="it-IT" sz="3600" dirty="0">
                <a:solidFill>
                  <a:srgbClr val="000000"/>
                </a:solidFill>
                <a:latin typeface="Calibri" charset="0"/>
                <a:cs typeface="Times New Roman" charset="0"/>
              </a:rPr>
              <a:t> of the </a:t>
            </a:r>
            <a:r>
              <a:rPr lang="it-IT" sz="3600" dirty="0" err="1">
                <a:solidFill>
                  <a:srgbClr val="000000"/>
                </a:solidFill>
                <a:latin typeface="Calibri" charset="0"/>
                <a:cs typeface="Times New Roman" charset="0"/>
              </a:rPr>
              <a:t>pathological</a:t>
            </a:r>
            <a:r>
              <a:rPr lang="it-IT" sz="3600" dirty="0">
                <a:solidFill>
                  <a:srgbClr val="000000"/>
                </a:solidFill>
                <a:latin typeface="Calibri" charset="0"/>
                <a:cs typeface="Times New Roman" charset="0"/>
              </a:rPr>
              <a:t> </a:t>
            </a:r>
            <a:r>
              <a:rPr lang="it-IT" sz="3600" dirty="0" err="1">
                <a:solidFill>
                  <a:srgbClr val="000000"/>
                </a:solidFill>
                <a:latin typeface="Calibri" charset="0"/>
                <a:cs typeface="Times New Roman" charset="0"/>
              </a:rPr>
              <a:t>findings</a:t>
            </a:r>
            <a:r>
              <a:rPr lang="it-IT" sz="3600" dirty="0">
                <a:solidFill>
                  <a:srgbClr val="000000"/>
                </a:solidFill>
                <a:latin typeface="Calibri" charset="0"/>
                <a:cs typeface="Times New Roman" charset="0"/>
              </a:rPr>
              <a:t/>
            </a:r>
            <a:br>
              <a:rPr lang="it-IT" sz="3600" dirty="0">
                <a:solidFill>
                  <a:srgbClr val="000000"/>
                </a:solidFill>
                <a:latin typeface="Calibri" charset="0"/>
                <a:cs typeface="Times New Roman" charset="0"/>
              </a:rPr>
            </a:br>
            <a:endParaRPr lang="it-IT" sz="3600" dirty="0"/>
          </a:p>
        </p:txBody>
      </p:sp>
    </p:spTree>
    <p:extLst>
      <p:ext uri="{BB962C8B-B14F-4D97-AF65-F5344CB8AC3E}">
        <p14:creationId xmlns:p14="http://schemas.microsoft.com/office/powerpoint/2010/main" val="91744958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Autofit/>
          </a:bodyPr>
          <a:lstStyle/>
          <a:p>
            <a:pPr algn="ctr"/>
            <a:r>
              <a:rPr lang="it-IT" sz="3600" dirty="0" err="1" smtClean="0">
                <a:solidFill>
                  <a:srgbClr val="000000"/>
                </a:solidFill>
                <a:latin typeface="Calibri" charset="0"/>
                <a:cs typeface="Times New Roman" charset="0"/>
              </a:rPr>
              <a:t>Conclusions</a:t>
            </a:r>
            <a:endParaRPr lang="it-IT" sz="3600" dirty="0">
              <a:solidFill>
                <a:srgbClr val="000000"/>
              </a:solidFill>
            </a:endParaRPr>
          </a:p>
        </p:txBody>
      </p:sp>
      <p:sp>
        <p:nvSpPr>
          <p:cNvPr id="24579" name="Rectangle 3"/>
          <p:cNvSpPr>
            <a:spLocks noGrp="1" noChangeArrowheads="1"/>
          </p:cNvSpPr>
          <p:nvPr>
            <p:ph sz="quarter" idx="4294967295"/>
          </p:nvPr>
        </p:nvSpPr>
        <p:spPr>
          <a:xfrm>
            <a:off x="741807" y="2051050"/>
            <a:ext cx="7704138" cy="4114800"/>
          </a:xfrm>
        </p:spPr>
        <p:txBody>
          <a:bodyPr>
            <a:normAutofit fontScale="85000" lnSpcReduction="20000"/>
          </a:bodyPr>
          <a:lstStyle/>
          <a:p>
            <a:pPr algn="ctr">
              <a:lnSpc>
                <a:spcPct val="90000"/>
              </a:lnSpc>
              <a:buFontTx/>
              <a:buNone/>
              <a:defRPr/>
            </a:pPr>
            <a:r>
              <a:rPr lang="en-US" sz="3500" b="1" dirty="0">
                <a:ea typeface="+mn-ea"/>
                <a:cs typeface="+mn-cs"/>
              </a:rPr>
              <a:t>No pathognomonic </a:t>
            </a:r>
            <a:r>
              <a:rPr lang="en-US" sz="3500" b="1" dirty="0" err="1">
                <a:ea typeface="+mn-ea"/>
                <a:cs typeface="+mn-cs"/>
              </a:rPr>
              <a:t>bioptic</a:t>
            </a:r>
            <a:r>
              <a:rPr lang="en-US" sz="3500" b="1" dirty="0">
                <a:ea typeface="+mn-ea"/>
                <a:cs typeface="+mn-cs"/>
              </a:rPr>
              <a:t> criteria of DM2,</a:t>
            </a:r>
          </a:p>
          <a:p>
            <a:pPr algn="ctr">
              <a:lnSpc>
                <a:spcPct val="90000"/>
              </a:lnSpc>
              <a:buFontTx/>
              <a:buNone/>
              <a:defRPr/>
            </a:pPr>
            <a:endParaRPr lang="en-US" sz="1900" b="1" dirty="0" smtClean="0">
              <a:solidFill>
                <a:srgbClr val="FF0000"/>
              </a:solidFill>
              <a:effectLst>
                <a:outerShdw blurRad="38100" dist="38100" dir="2700000" algn="tl">
                  <a:srgbClr val="000000"/>
                </a:outerShdw>
              </a:effectLst>
              <a:ea typeface="+mn-ea"/>
              <a:cs typeface="+mn-cs"/>
            </a:endParaRPr>
          </a:p>
          <a:p>
            <a:pPr algn="ctr">
              <a:lnSpc>
                <a:spcPct val="90000"/>
              </a:lnSpc>
              <a:buFontTx/>
              <a:buNone/>
              <a:defRPr/>
            </a:pPr>
            <a:r>
              <a:rPr lang="en-US" sz="4200" b="1" dirty="0" smtClean="0">
                <a:solidFill>
                  <a:schemeClr val="bg2">
                    <a:lumMod val="25000"/>
                  </a:schemeClr>
                </a:solidFill>
                <a:ea typeface="+mn-ea"/>
                <a:cs typeface="+mn-cs"/>
              </a:rPr>
              <a:t>But</a:t>
            </a:r>
          </a:p>
          <a:p>
            <a:pPr algn="ctr">
              <a:lnSpc>
                <a:spcPct val="90000"/>
              </a:lnSpc>
              <a:buFontTx/>
              <a:buNone/>
              <a:defRPr/>
            </a:pPr>
            <a:endParaRPr lang="en-US" sz="1900" b="1" dirty="0">
              <a:solidFill>
                <a:srgbClr val="FF0000"/>
              </a:solidFill>
              <a:effectLst>
                <a:outerShdw blurRad="38100" dist="38100" dir="2700000" algn="tl">
                  <a:srgbClr val="000000"/>
                </a:outerShdw>
              </a:effectLst>
              <a:ea typeface="+mn-ea"/>
              <a:cs typeface="+mn-cs"/>
            </a:endParaRPr>
          </a:p>
          <a:p>
            <a:pPr marL="0">
              <a:spcBef>
                <a:spcPct val="0"/>
              </a:spcBef>
              <a:buFont typeface="Wingdings" pitchFamily="2" charset="2"/>
              <a:buChar char="Ø"/>
              <a:defRPr/>
            </a:pPr>
            <a:r>
              <a:rPr lang="en-US" sz="3000" b="1" dirty="0">
                <a:solidFill>
                  <a:srgbClr val="C00000"/>
                </a:solidFill>
                <a:effectLst>
                  <a:outerShdw blurRad="38100" dist="38100" dir="2700000" algn="tl">
                    <a:srgbClr val="000000">
                      <a:alpha val="43137"/>
                    </a:srgbClr>
                  </a:outerShdw>
                </a:effectLst>
                <a:latin typeface="+mj-lt"/>
                <a:ea typeface="+mj-ea"/>
                <a:cs typeface="+mj-cs"/>
              </a:rPr>
              <a:t>predominant non-selective MHC type </a:t>
            </a:r>
            <a:r>
              <a:rPr lang="en-US" sz="3000" b="1" dirty="0" smtClean="0">
                <a:solidFill>
                  <a:srgbClr val="C00000"/>
                </a:solidFill>
                <a:effectLst>
                  <a:outerShdw blurRad="38100" dist="38100" dir="2700000" algn="tl">
                    <a:srgbClr val="000000">
                      <a:alpha val="43137"/>
                    </a:srgbClr>
                  </a:outerShdw>
                </a:effectLst>
                <a:latin typeface="+mj-lt"/>
                <a:ea typeface="+mj-ea"/>
                <a:cs typeface="+mj-cs"/>
              </a:rPr>
              <a:t>2A</a:t>
            </a:r>
          </a:p>
          <a:p>
            <a:pPr marL="0" indent="0">
              <a:spcBef>
                <a:spcPct val="0"/>
              </a:spcBef>
              <a:buNone/>
              <a:defRPr/>
            </a:pPr>
            <a:r>
              <a:rPr lang="en-US" sz="3000" b="1" dirty="0" smtClean="0">
                <a:solidFill>
                  <a:srgbClr val="C00000"/>
                </a:solidFill>
                <a:effectLst>
                  <a:outerShdw blurRad="38100" dist="38100" dir="2700000" algn="tl">
                    <a:srgbClr val="000000">
                      <a:alpha val="43137"/>
                    </a:srgbClr>
                  </a:outerShdw>
                </a:effectLst>
                <a:latin typeface="+mj-lt"/>
                <a:ea typeface="+mj-ea"/>
                <a:cs typeface="+mj-cs"/>
              </a:rPr>
              <a:t>    </a:t>
            </a:r>
            <a:r>
              <a:rPr lang="en-US" sz="3000" b="1" dirty="0" err="1" smtClean="0">
                <a:solidFill>
                  <a:srgbClr val="C00000"/>
                </a:solidFill>
                <a:effectLst>
                  <a:outerShdw blurRad="38100" dist="38100" dir="2700000" algn="tl">
                    <a:srgbClr val="000000">
                      <a:alpha val="43137"/>
                    </a:srgbClr>
                  </a:outerShdw>
                </a:effectLst>
                <a:latin typeface="+mj-lt"/>
                <a:ea typeface="+mj-ea"/>
                <a:cs typeface="+mj-cs"/>
              </a:rPr>
              <a:t>myofiber</a:t>
            </a:r>
            <a:r>
              <a:rPr lang="en-US" sz="3000" b="1" dirty="0" smtClean="0">
                <a:solidFill>
                  <a:srgbClr val="C00000"/>
                </a:solidFill>
                <a:effectLst>
                  <a:outerShdw blurRad="38100" dist="38100" dir="2700000" algn="tl">
                    <a:srgbClr val="000000">
                      <a:alpha val="43137"/>
                    </a:srgbClr>
                  </a:outerShdw>
                </a:effectLst>
                <a:latin typeface="+mj-lt"/>
                <a:ea typeface="+mj-ea"/>
                <a:cs typeface="+mj-cs"/>
              </a:rPr>
              <a:t> </a:t>
            </a:r>
            <a:r>
              <a:rPr lang="en-US" sz="3000" b="1" dirty="0">
                <a:solidFill>
                  <a:srgbClr val="C00000"/>
                </a:solidFill>
                <a:effectLst>
                  <a:outerShdw blurRad="38100" dist="38100" dir="2700000" algn="tl">
                    <a:srgbClr val="000000">
                      <a:alpha val="43137"/>
                    </a:srgbClr>
                  </a:outerShdw>
                </a:effectLst>
                <a:latin typeface="+mj-lt"/>
                <a:ea typeface="+mj-ea"/>
                <a:cs typeface="+mj-cs"/>
              </a:rPr>
              <a:t>atrophy </a:t>
            </a:r>
          </a:p>
          <a:p>
            <a:pPr>
              <a:lnSpc>
                <a:spcPct val="110000"/>
              </a:lnSpc>
              <a:buFont typeface="Wingdings" pitchFamily="2" charset="2"/>
              <a:buChar char="Ø"/>
              <a:defRPr/>
            </a:pPr>
            <a:r>
              <a:rPr lang="en-US" sz="2800" dirty="0">
                <a:ea typeface="+mn-ea"/>
                <a:cs typeface="+mn-cs"/>
              </a:rPr>
              <a:t>predominant </a:t>
            </a:r>
            <a:r>
              <a:rPr lang="en-US" sz="2800" dirty="0" err="1">
                <a:ea typeface="+mn-ea"/>
                <a:cs typeface="+mn-cs"/>
              </a:rPr>
              <a:t>myopathic</a:t>
            </a:r>
            <a:r>
              <a:rPr lang="en-US" sz="2800" dirty="0">
                <a:ea typeface="+mn-ea"/>
                <a:cs typeface="+mn-cs"/>
              </a:rPr>
              <a:t> features combined with „denervation-like“ features </a:t>
            </a:r>
          </a:p>
          <a:p>
            <a:pPr>
              <a:lnSpc>
                <a:spcPct val="110000"/>
              </a:lnSpc>
              <a:buFont typeface="Wingdings" pitchFamily="2" charset="2"/>
              <a:buChar char="Ø"/>
              <a:defRPr/>
            </a:pPr>
            <a:r>
              <a:rPr lang="en-US" sz="2800" dirty="0">
                <a:ea typeface="+mn-ea"/>
                <a:cs typeface="+mn-cs"/>
              </a:rPr>
              <a:t>wide spectrum of morphological features(~DM1)</a:t>
            </a:r>
          </a:p>
          <a:p>
            <a:pPr>
              <a:lnSpc>
                <a:spcPct val="110000"/>
              </a:lnSpc>
              <a:buFont typeface="Wingdings" pitchFamily="2" charset="2"/>
              <a:buChar char="Ø"/>
              <a:defRPr/>
            </a:pPr>
            <a:r>
              <a:rPr lang="en-US" sz="2800" dirty="0">
                <a:ea typeface="+mn-ea"/>
                <a:cs typeface="+mn-cs"/>
              </a:rPr>
              <a:t>muscle biopsy of the quadriceps </a:t>
            </a:r>
            <a:r>
              <a:rPr lang="en-US" sz="2800" dirty="0" err="1">
                <a:ea typeface="+mn-ea"/>
                <a:cs typeface="+mn-cs"/>
              </a:rPr>
              <a:t>femoris</a:t>
            </a:r>
            <a:r>
              <a:rPr lang="en-US" sz="2800" dirty="0">
                <a:ea typeface="+mn-ea"/>
                <a:cs typeface="+mn-cs"/>
              </a:rPr>
              <a:t> or   biceps </a:t>
            </a:r>
            <a:r>
              <a:rPr lang="en-US" sz="2800" dirty="0" err="1">
                <a:ea typeface="+mn-ea"/>
                <a:cs typeface="+mn-cs"/>
              </a:rPr>
              <a:t>brachii</a:t>
            </a:r>
            <a:r>
              <a:rPr lang="en-US" sz="2800" dirty="0">
                <a:ea typeface="+mn-ea"/>
                <a:cs typeface="+mn-cs"/>
              </a:rPr>
              <a:t> muscle </a:t>
            </a:r>
            <a:r>
              <a:rPr lang="en-US" sz="2800" dirty="0" smtClean="0">
                <a:ea typeface="+mn-ea"/>
                <a:cs typeface="+mn-cs"/>
              </a:rPr>
              <a:t>is recommended </a:t>
            </a:r>
            <a:endParaRPr lang="en-US" sz="2800" dirty="0">
              <a:ea typeface="+mn-ea"/>
              <a:cs typeface="+mn-cs"/>
            </a:endParaRPr>
          </a:p>
          <a:p>
            <a:pPr marL="0" indent="0">
              <a:lnSpc>
                <a:spcPct val="90000"/>
              </a:lnSpc>
              <a:buFontTx/>
              <a:buNone/>
              <a:defRPr/>
            </a:pPr>
            <a:endParaRPr lang="de-DE" sz="2800" dirty="0">
              <a:ea typeface="+mn-ea"/>
              <a:cs typeface="+mn-cs"/>
            </a:endParaRP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765175"/>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808989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765175"/>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a:xfrm>
            <a:off x="724245" y="269875"/>
            <a:ext cx="8153400" cy="990600"/>
          </a:xfrm>
        </p:spPr>
        <p:txBody>
          <a:bodyPr>
            <a:normAutofit/>
          </a:bodyPr>
          <a:lstStyle/>
          <a:p>
            <a:pPr algn="ctr"/>
            <a:r>
              <a:rPr lang="it-IT" sz="3600" dirty="0" err="1">
                <a:solidFill>
                  <a:srgbClr val="072C62"/>
                </a:solidFill>
                <a:latin typeface="Calibri" charset="0"/>
                <a:cs typeface="Times New Roman" charset="0"/>
              </a:rPr>
              <a:t>DMs</a:t>
            </a:r>
            <a:r>
              <a:rPr lang="it-IT" sz="3600" dirty="0">
                <a:solidFill>
                  <a:srgbClr val="072C62"/>
                </a:solidFill>
                <a:latin typeface="Calibri" charset="0"/>
                <a:cs typeface="Times New Roman" charset="0"/>
              </a:rPr>
              <a:t> </a:t>
            </a:r>
            <a:r>
              <a:rPr lang="it-IT" sz="3600" dirty="0" err="1">
                <a:solidFill>
                  <a:srgbClr val="072C62"/>
                </a:solidFill>
                <a:latin typeface="Calibri" charset="0"/>
                <a:cs typeface="Times New Roman" charset="0"/>
              </a:rPr>
              <a:t>muscle</a:t>
            </a:r>
            <a:r>
              <a:rPr lang="it-IT" sz="3600" dirty="0">
                <a:solidFill>
                  <a:srgbClr val="072C62"/>
                </a:solidFill>
                <a:latin typeface="Calibri" charset="0"/>
                <a:cs typeface="Times New Roman" charset="0"/>
              </a:rPr>
              <a:t> </a:t>
            </a:r>
            <a:r>
              <a:rPr lang="it-IT" sz="3600" dirty="0" err="1">
                <a:solidFill>
                  <a:srgbClr val="072C62"/>
                </a:solidFill>
                <a:latin typeface="Calibri" charset="0"/>
                <a:cs typeface="Times New Roman" charset="0"/>
              </a:rPr>
              <a:t>biopsy</a:t>
            </a:r>
            <a:r>
              <a:rPr lang="it-IT" sz="3600" dirty="0">
                <a:solidFill>
                  <a:srgbClr val="072C62"/>
                </a:solidFill>
                <a:latin typeface="Calibri" charset="0"/>
                <a:cs typeface="Times New Roman" charset="0"/>
              </a:rPr>
              <a:t> </a:t>
            </a:r>
            <a:r>
              <a:rPr lang="it-IT" sz="3600" dirty="0" err="1" smtClean="0">
                <a:solidFill>
                  <a:srgbClr val="072C62"/>
                </a:solidFill>
                <a:latin typeface="Calibri" charset="0"/>
                <a:cs typeface="Times New Roman" charset="0"/>
              </a:rPr>
              <a:t>synopsis</a:t>
            </a:r>
            <a:endParaRPr lang="it-IT" sz="3600" dirty="0">
              <a:solidFill>
                <a:srgbClr val="072C62"/>
              </a:solidFill>
            </a:endParaRPr>
          </a:p>
        </p:txBody>
      </p:sp>
      <p:sp>
        <p:nvSpPr>
          <p:cNvPr id="241667" name="Rectangle 3"/>
          <p:cNvSpPr>
            <a:spLocks noGrp="1" noChangeArrowheads="1"/>
          </p:cNvSpPr>
          <p:nvPr>
            <p:ph sz="quarter" idx="4294967295"/>
          </p:nvPr>
        </p:nvSpPr>
        <p:spPr>
          <a:xfrm>
            <a:off x="990600" y="1412875"/>
            <a:ext cx="8153400" cy="4681538"/>
          </a:xfrm>
          <a:solidFill>
            <a:srgbClr val="FFFFFF"/>
          </a:solidFill>
        </p:spPr>
        <p:txBody>
          <a:bodyPr/>
          <a:lstStyle/>
          <a:p>
            <a:pPr eaLnBrk="1" hangingPunct="1">
              <a:lnSpc>
                <a:spcPct val="80000"/>
              </a:lnSpc>
              <a:buFontTx/>
              <a:buNone/>
              <a:defRPr/>
            </a:pPr>
            <a:r>
              <a:rPr lang="en-US" sz="1600" dirty="0" smtClean="0">
                <a:latin typeface="Tahoma" pitchFamily="34" charset="0"/>
                <a:ea typeface="+mn-ea"/>
                <a:cs typeface="+mn-cs"/>
              </a:rPr>
              <a:t>No pathognomonic </a:t>
            </a:r>
            <a:r>
              <a:rPr lang="en-US" sz="1600" dirty="0" err="1" smtClean="0">
                <a:latin typeface="Tahoma" pitchFamily="34" charset="0"/>
                <a:ea typeface="+mn-ea"/>
                <a:cs typeface="+mn-cs"/>
              </a:rPr>
              <a:t>myopathological</a:t>
            </a:r>
            <a:r>
              <a:rPr lang="en-US" sz="1600" dirty="0" smtClean="0">
                <a:latin typeface="Tahoma" pitchFamily="34" charset="0"/>
                <a:ea typeface="+mn-ea"/>
                <a:cs typeface="+mn-cs"/>
              </a:rPr>
              <a:t> criteria</a:t>
            </a:r>
          </a:p>
          <a:p>
            <a:pPr eaLnBrk="1" hangingPunct="1">
              <a:lnSpc>
                <a:spcPct val="80000"/>
              </a:lnSpc>
              <a:buFontTx/>
              <a:buNone/>
              <a:defRPr/>
            </a:pPr>
            <a:r>
              <a:rPr lang="en-US" sz="1600" dirty="0" smtClean="0">
                <a:latin typeface="Tahoma" pitchFamily="34" charset="0"/>
                <a:ea typeface="+mn-ea"/>
                <a:cs typeface="+mn-cs"/>
              </a:rPr>
              <a:t>DM1 knowledge based on rather old studies</a:t>
            </a:r>
          </a:p>
          <a:p>
            <a:pPr eaLnBrk="1" hangingPunct="1">
              <a:lnSpc>
                <a:spcPct val="80000"/>
              </a:lnSpc>
              <a:buFontTx/>
              <a:buNone/>
              <a:defRPr/>
            </a:pPr>
            <a:endParaRPr lang="en-US" sz="1600" dirty="0" smtClean="0">
              <a:latin typeface="Tahoma" pitchFamily="34" charset="0"/>
              <a:ea typeface="+mn-ea"/>
              <a:cs typeface="+mn-cs"/>
            </a:endParaRPr>
          </a:p>
          <a:p>
            <a:pPr eaLnBrk="1" hangingPunct="1">
              <a:lnSpc>
                <a:spcPct val="80000"/>
              </a:lnSpc>
              <a:buFontTx/>
              <a:buNone/>
              <a:defRPr/>
            </a:pPr>
            <a:r>
              <a:rPr lang="en-US" sz="1600" dirty="0" smtClean="0">
                <a:latin typeface="Tahoma" pitchFamily="34" charset="0"/>
                <a:ea typeface="+mn-ea"/>
                <a:cs typeface="+mn-cs"/>
              </a:rPr>
              <a:t>Multiple central nuclei 			DM1=DM2</a:t>
            </a:r>
          </a:p>
          <a:p>
            <a:pPr eaLnBrk="1" hangingPunct="1">
              <a:lnSpc>
                <a:spcPct val="80000"/>
              </a:lnSpc>
              <a:buFontTx/>
              <a:buNone/>
              <a:defRPr/>
            </a:pPr>
            <a:r>
              <a:rPr lang="en-US" sz="1600" dirty="0" smtClean="0">
                <a:latin typeface="Tahoma" pitchFamily="34" charset="0"/>
                <a:ea typeface="+mn-ea"/>
                <a:cs typeface="+mn-cs"/>
              </a:rPr>
              <a:t>Ring fibers sarcoplasmic masses 		DM1&gt;&gt;DM2</a:t>
            </a:r>
          </a:p>
          <a:p>
            <a:pPr eaLnBrk="1" hangingPunct="1">
              <a:lnSpc>
                <a:spcPct val="80000"/>
              </a:lnSpc>
              <a:buFontTx/>
              <a:buNone/>
              <a:defRPr/>
            </a:pPr>
            <a:r>
              <a:rPr lang="en-US" sz="1600" dirty="0" smtClean="0">
                <a:latin typeface="Tahoma" pitchFamily="34" charset="0"/>
                <a:ea typeface="+mn-ea"/>
                <a:cs typeface="+mn-cs"/>
              </a:rPr>
              <a:t>Myosin slow fiber atrophy			DM1&gt;&gt;DM2</a:t>
            </a:r>
          </a:p>
          <a:p>
            <a:pPr eaLnBrk="1" hangingPunct="1">
              <a:lnSpc>
                <a:spcPct val="80000"/>
              </a:lnSpc>
              <a:buFontTx/>
              <a:buNone/>
              <a:defRPr/>
            </a:pPr>
            <a:r>
              <a:rPr lang="en-US" sz="1600" dirty="0" smtClean="0">
                <a:latin typeface="Tahoma" pitchFamily="34" charset="0"/>
                <a:ea typeface="+mn-ea"/>
                <a:cs typeface="+mn-cs"/>
              </a:rPr>
              <a:t>Myosin fast fiber atrophy			DM2&gt;&gt;DM1</a:t>
            </a:r>
          </a:p>
          <a:p>
            <a:pPr eaLnBrk="1" hangingPunct="1">
              <a:lnSpc>
                <a:spcPct val="80000"/>
              </a:lnSpc>
              <a:buFontTx/>
              <a:buNone/>
              <a:defRPr/>
            </a:pPr>
            <a:endParaRPr lang="en-US" sz="1600" dirty="0" smtClean="0">
              <a:latin typeface="Tahoma" pitchFamily="34" charset="0"/>
              <a:ea typeface="+mn-ea"/>
              <a:cs typeface="+mn-cs"/>
            </a:endParaRPr>
          </a:p>
          <a:p>
            <a:pPr eaLnBrk="1" hangingPunct="1">
              <a:lnSpc>
                <a:spcPct val="110000"/>
              </a:lnSpc>
              <a:buFont typeface="Wingdings" pitchFamily="2" charset="2"/>
              <a:buChar char="Ø"/>
              <a:defRPr/>
            </a:pPr>
            <a:r>
              <a:rPr lang="en-US" sz="1600" dirty="0" smtClean="0">
                <a:latin typeface="Tahoma" pitchFamily="34" charset="0"/>
                <a:ea typeface="+mn-ea"/>
                <a:cs typeface="+mn-cs"/>
              </a:rPr>
              <a:t>wide spectrum of morphological features in both</a:t>
            </a:r>
          </a:p>
          <a:p>
            <a:pPr eaLnBrk="1" hangingPunct="1">
              <a:lnSpc>
                <a:spcPct val="110000"/>
              </a:lnSpc>
              <a:buFont typeface="Wingdings" pitchFamily="2" charset="2"/>
              <a:buChar char="Ø"/>
              <a:defRPr/>
            </a:pPr>
            <a:endParaRPr lang="en-US" sz="1600" dirty="0">
              <a:effectLst>
                <a:outerShdw blurRad="38100" dist="38100" dir="2700000" algn="tl">
                  <a:srgbClr val="000000">
                    <a:alpha val="43137"/>
                  </a:srgbClr>
                </a:outerShdw>
              </a:effectLst>
              <a:latin typeface="Tahoma" pitchFamily="34" charset="0"/>
              <a:ea typeface="+mn-ea"/>
              <a:cs typeface="+mn-cs"/>
            </a:endParaRPr>
          </a:p>
          <a:p>
            <a:pPr marL="0" indent="0" eaLnBrk="1" hangingPunct="1">
              <a:lnSpc>
                <a:spcPct val="110000"/>
              </a:lnSpc>
              <a:buFontTx/>
              <a:buNone/>
              <a:defRPr/>
            </a:pPr>
            <a:endParaRPr lang="en-US" sz="1600" dirty="0">
              <a:effectLst>
                <a:outerShdw blurRad="38100" dist="38100" dir="2700000" algn="tl">
                  <a:srgbClr val="000000">
                    <a:alpha val="43137"/>
                  </a:srgbClr>
                </a:outerShdw>
              </a:effectLst>
              <a:latin typeface="Tahoma" pitchFamily="34" charset="0"/>
              <a:ea typeface="+mn-ea"/>
              <a:cs typeface="+mn-cs"/>
            </a:endParaRPr>
          </a:p>
          <a:p>
            <a:pPr marL="0" indent="0" eaLnBrk="1" hangingPunct="1">
              <a:lnSpc>
                <a:spcPct val="110000"/>
              </a:lnSpc>
              <a:buFontTx/>
              <a:buNone/>
              <a:defRPr/>
            </a:pPr>
            <a:endParaRPr lang="en-US" sz="1600" dirty="0" smtClean="0">
              <a:effectLst>
                <a:outerShdw blurRad="38100" dist="38100" dir="2700000" algn="tl">
                  <a:srgbClr val="000000">
                    <a:alpha val="43137"/>
                  </a:srgbClr>
                </a:outerShdw>
              </a:effectLst>
              <a:latin typeface="Tahoma" pitchFamily="34" charset="0"/>
              <a:ea typeface="+mn-ea"/>
              <a:cs typeface="+mn-cs"/>
            </a:endParaRPr>
          </a:p>
          <a:p>
            <a:pPr marL="0" indent="0" eaLnBrk="1" hangingPunct="1">
              <a:lnSpc>
                <a:spcPct val="110000"/>
              </a:lnSpc>
              <a:buFontTx/>
              <a:buNone/>
              <a:defRPr/>
            </a:pPr>
            <a:endParaRPr lang="en-US" sz="1600" dirty="0" smtClean="0">
              <a:effectLst>
                <a:outerShdw blurRad="38100" dist="38100" dir="2700000" algn="tl">
                  <a:srgbClr val="000000">
                    <a:alpha val="43137"/>
                  </a:srgbClr>
                </a:outerShdw>
              </a:effectLst>
              <a:latin typeface="Tahoma" pitchFamily="34" charset="0"/>
              <a:ea typeface="+mn-ea"/>
              <a:cs typeface="+mn-cs"/>
            </a:endParaRPr>
          </a:p>
          <a:p>
            <a:pPr marL="0">
              <a:lnSpc>
                <a:spcPct val="80000"/>
              </a:lnSpc>
              <a:spcBef>
                <a:spcPct val="0"/>
              </a:spcBef>
              <a:buFont typeface="Wingdings" pitchFamily="2" charset="2"/>
              <a:buChar char="Ø"/>
              <a:defRPr/>
            </a:pPr>
            <a:r>
              <a:rPr lang="en-US" sz="2600" b="1" dirty="0">
                <a:solidFill>
                  <a:srgbClr val="C00000"/>
                </a:solidFill>
                <a:effectLst>
                  <a:outerShdw blurRad="38100" dist="38100" dir="2700000" algn="tl">
                    <a:srgbClr val="000000">
                      <a:alpha val="43137"/>
                    </a:srgbClr>
                  </a:outerShdw>
                </a:effectLst>
                <a:latin typeface="+mj-lt"/>
                <a:ea typeface="+mj-ea"/>
                <a:cs typeface="+mj-cs"/>
              </a:rPr>
              <a:t>The BIN 1 story</a:t>
            </a:r>
          </a:p>
        </p:txBody>
      </p:sp>
      <p:pic>
        <p:nvPicPr>
          <p:cNvPr id="94211"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8422" y="4987925"/>
            <a:ext cx="1174750" cy="172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2" name="Text Box 22"/>
          <p:cNvSpPr txBox="1">
            <a:spLocks noChangeArrowheads="1"/>
          </p:cNvSpPr>
          <p:nvPr/>
        </p:nvSpPr>
        <p:spPr bwMode="auto">
          <a:xfrm>
            <a:off x="5100637" y="5381096"/>
            <a:ext cx="100647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fr-FR" sz="1200" i="1" dirty="0">
                <a:latin typeface="Times New Roman" charset="0"/>
              </a:rPr>
              <a:t>BIN1</a:t>
            </a:r>
            <a:r>
              <a:rPr lang="fr-FR" sz="1200" dirty="0">
                <a:latin typeface="Times New Roman" charset="0"/>
              </a:rPr>
              <a:t> + ex 11</a:t>
            </a:r>
          </a:p>
        </p:txBody>
      </p:sp>
      <p:sp>
        <p:nvSpPr>
          <p:cNvPr id="94213" name="Text Box 23"/>
          <p:cNvSpPr txBox="1">
            <a:spLocks noChangeArrowheads="1"/>
          </p:cNvSpPr>
          <p:nvPr/>
        </p:nvSpPr>
        <p:spPr bwMode="auto">
          <a:xfrm>
            <a:off x="5118893" y="6183313"/>
            <a:ext cx="969963"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fr-FR" sz="1200" i="1" dirty="0">
                <a:latin typeface="Times New Roman" charset="0"/>
              </a:rPr>
              <a:t>BIN1</a:t>
            </a:r>
            <a:r>
              <a:rPr lang="fr-FR" sz="1200" dirty="0">
                <a:latin typeface="Times New Roman" charset="0"/>
              </a:rPr>
              <a:t> - ex 11</a:t>
            </a:r>
          </a:p>
        </p:txBody>
      </p:sp>
      <p:sp>
        <p:nvSpPr>
          <p:cNvPr id="94214" name="Text Box 26"/>
          <p:cNvSpPr txBox="1">
            <a:spLocks noChangeArrowheads="1"/>
          </p:cNvSpPr>
          <p:nvPr/>
        </p:nvSpPr>
        <p:spPr bwMode="auto">
          <a:xfrm rot="-2924360">
            <a:off x="3792177" y="4504319"/>
            <a:ext cx="554037" cy="30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fr-FR" sz="1400" dirty="0">
                <a:latin typeface="Times New Roman" charset="0"/>
              </a:rPr>
              <a:t>CTL</a:t>
            </a:r>
          </a:p>
        </p:txBody>
      </p:sp>
      <p:sp>
        <p:nvSpPr>
          <p:cNvPr id="94215" name="Text Box 27"/>
          <p:cNvSpPr txBox="1">
            <a:spLocks noChangeArrowheads="1"/>
          </p:cNvSpPr>
          <p:nvPr/>
        </p:nvSpPr>
        <p:spPr bwMode="auto">
          <a:xfrm rot="-2924360">
            <a:off x="4092309" y="4256088"/>
            <a:ext cx="1184275" cy="30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fr-FR" sz="1400" dirty="0">
                <a:latin typeface="Times New Roman" charset="0"/>
              </a:rPr>
              <a:t>DM1 </a:t>
            </a:r>
            <a:r>
              <a:rPr lang="fr-FR" sz="1400" dirty="0" err="1">
                <a:latin typeface="Times New Roman" charset="0"/>
              </a:rPr>
              <a:t>Biopsy</a:t>
            </a:r>
            <a:endParaRPr lang="fr-FR" sz="1400" dirty="0">
              <a:latin typeface="Times New Roman" charset="0"/>
            </a:endParaRPr>
          </a:p>
        </p:txBody>
      </p:sp>
      <p:sp>
        <p:nvSpPr>
          <p:cNvPr id="94216" name="Text Box 28"/>
          <p:cNvSpPr txBox="1">
            <a:spLocks noChangeArrowheads="1"/>
          </p:cNvSpPr>
          <p:nvPr/>
        </p:nvSpPr>
        <p:spPr bwMode="auto">
          <a:xfrm rot="-2924360">
            <a:off x="4422890" y="4249738"/>
            <a:ext cx="1184275" cy="30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fr-FR" sz="1400" dirty="0">
                <a:latin typeface="Times New Roman" charset="0"/>
              </a:rPr>
              <a:t>DM2 </a:t>
            </a:r>
            <a:r>
              <a:rPr lang="fr-FR" sz="1400" dirty="0" err="1">
                <a:latin typeface="Times New Roman" charset="0"/>
              </a:rPr>
              <a:t>Biopsy</a:t>
            </a:r>
            <a:r>
              <a:rPr lang="fr-FR" sz="1400" dirty="0">
                <a:latin typeface="Times New Roman" charset="0"/>
              </a:rPr>
              <a:t> </a:t>
            </a:r>
          </a:p>
        </p:txBody>
      </p:sp>
      <p:sp>
        <p:nvSpPr>
          <p:cNvPr id="94218" name="Rechteck 1"/>
          <p:cNvSpPr>
            <a:spLocks noChangeArrowheads="1"/>
          </p:cNvSpPr>
          <p:nvPr/>
        </p:nvSpPr>
        <p:spPr bwMode="auto">
          <a:xfrm>
            <a:off x="6335712" y="5513388"/>
            <a:ext cx="28082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de-DE" sz="1400" dirty="0"/>
          </a:p>
          <a:p>
            <a:r>
              <a:rPr lang="de-DE" sz="1400" dirty="0" err="1"/>
              <a:t>Courtesy</a:t>
            </a:r>
            <a:r>
              <a:rPr lang="de-DE" sz="1400" dirty="0"/>
              <a:t> </a:t>
            </a:r>
            <a:r>
              <a:rPr lang="de-DE" sz="1400" dirty="0" err="1"/>
              <a:t>of</a:t>
            </a:r>
            <a:r>
              <a:rPr lang="de-DE" sz="1400" dirty="0"/>
              <a:t> </a:t>
            </a:r>
          </a:p>
          <a:p>
            <a:r>
              <a:rPr lang="de-DE" sz="1400" dirty="0"/>
              <a:t>Nicolas </a:t>
            </a:r>
            <a:r>
              <a:rPr lang="de-DE" sz="1400" dirty="0" err="1"/>
              <a:t>Charlet-Berguerand</a:t>
            </a:r>
            <a:endParaRPr lang="de-DE" sz="1400" dirty="0"/>
          </a:p>
        </p:txBody>
      </p:sp>
      <p:sp>
        <p:nvSpPr>
          <p:cNvPr id="94219" name="Rechteck 2"/>
          <p:cNvSpPr>
            <a:spLocks noChangeArrowheads="1"/>
          </p:cNvSpPr>
          <p:nvPr/>
        </p:nvSpPr>
        <p:spPr bwMode="auto">
          <a:xfrm>
            <a:off x="6335712" y="6358734"/>
            <a:ext cx="27511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sz="1100" dirty="0"/>
              <a:t>Nature </a:t>
            </a:r>
            <a:r>
              <a:rPr lang="de-DE" sz="1100" dirty="0" err="1"/>
              <a:t>medicine</a:t>
            </a:r>
            <a:r>
              <a:rPr lang="de-DE" sz="1100" dirty="0"/>
              <a:t> 17:720-726;2011 </a:t>
            </a:r>
          </a:p>
        </p:txBody>
      </p:sp>
      <p:sp>
        <p:nvSpPr>
          <p:cNvPr id="94217" name="Rectangle 29"/>
          <p:cNvSpPr>
            <a:spLocks noChangeArrowheads="1"/>
          </p:cNvSpPr>
          <p:nvPr/>
        </p:nvSpPr>
        <p:spPr bwMode="auto">
          <a:xfrm>
            <a:off x="2555875" y="3668713"/>
            <a:ext cx="30480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p>
        </p:txBody>
      </p:sp>
    </p:spTree>
    <p:extLst>
      <p:ext uri="{BB962C8B-B14F-4D97-AF65-F5344CB8AC3E}">
        <p14:creationId xmlns:p14="http://schemas.microsoft.com/office/powerpoint/2010/main" val="310672882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ttangolo 3"/>
          <p:cNvSpPr>
            <a:spLocks noChangeArrowheads="1"/>
          </p:cNvSpPr>
          <p:nvPr/>
        </p:nvSpPr>
        <p:spPr bwMode="auto">
          <a:xfrm>
            <a:off x="4697413" y="35913"/>
            <a:ext cx="44465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it-IT" altLang="it-IT" sz="2800" dirty="0">
                <a:solidFill>
                  <a:schemeClr val="bg1"/>
                </a:solidFill>
                <a:latin typeface="Calibri" charset="0"/>
                <a:cs typeface="Times New Roman" charset="0"/>
              </a:rPr>
              <a:t>FISH</a:t>
            </a:r>
          </a:p>
        </p:txBody>
      </p:sp>
      <p:sp>
        <p:nvSpPr>
          <p:cNvPr id="18" name="Text Box 5"/>
          <p:cNvSpPr txBox="1">
            <a:spLocks noChangeArrowheads="1"/>
          </p:cNvSpPr>
          <p:nvPr/>
        </p:nvSpPr>
        <p:spPr bwMode="auto">
          <a:xfrm>
            <a:off x="684213" y="4840932"/>
            <a:ext cx="1511300" cy="609600"/>
          </a:xfrm>
          <a:prstGeom prst="rect">
            <a:avLst/>
          </a:prstGeom>
          <a:noFill/>
          <a:ln w="38100">
            <a:noFill/>
            <a:miter lim="800000"/>
            <a:headEnd/>
            <a:tailEnd/>
          </a:ln>
        </p:spPr>
        <p:txBody>
          <a:bodyPr lIns="198000" tIns="82800" rIns="198000" bIns="82800">
            <a:spAutoFit/>
          </a:bodyPr>
          <a:lstStyle/>
          <a:p>
            <a:pPr algn="ctr">
              <a:lnSpc>
                <a:spcPct val="130000"/>
              </a:lnSpc>
              <a:spcBef>
                <a:spcPct val="50000"/>
              </a:spcBef>
              <a:buFont typeface="Wingdings" charset="2"/>
              <a:buNone/>
              <a:defRPr/>
            </a:pPr>
            <a:r>
              <a:rPr lang="en-GB" sz="2400" b="1">
                <a:solidFill>
                  <a:srgbClr val="0033CC"/>
                </a:solidFill>
                <a:latin typeface="+mn-lt"/>
                <a:ea typeface="ＭＳ Ｐゴシック" charset="-128"/>
                <a:cs typeface="Arial" charset="0"/>
              </a:rPr>
              <a:t>DAPI</a:t>
            </a:r>
            <a:endParaRPr lang="en-GB" sz="2400" b="1">
              <a:solidFill>
                <a:srgbClr val="0033CC"/>
              </a:solidFill>
              <a:latin typeface="+mn-lt"/>
              <a:ea typeface="ＭＳ Ｐゴシック" charset="-128"/>
            </a:endParaRPr>
          </a:p>
        </p:txBody>
      </p:sp>
      <p:sp>
        <p:nvSpPr>
          <p:cNvPr id="22" name="Text Box 12"/>
          <p:cNvSpPr txBox="1">
            <a:spLocks noChangeArrowheads="1"/>
          </p:cNvSpPr>
          <p:nvPr/>
        </p:nvSpPr>
        <p:spPr bwMode="auto">
          <a:xfrm>
            <a:off x="467544" y="3140968"/>
            <a:ext cx="7848600" cy="499616"/>
          </a:xfrm>
          <a:prstGeom prst="rect">
            <a:avLst/>
          </a:prstGeom>
          <a:noFill/>
          <a:ln w="38100">
            <a:noFill/>
            <a:miter lim="800000"/>
            <a:headEnd/>
            <a:tailEnd/>
          </a:ln>
        </p:spPr>
        <p:txBody>
          <a:bodyPr lIns="198000" tIns="82800" rIns="198000" bIns="82800">
            <a:spAutoFit/>
          </a:bodyPr>
          <a:lstStyle/>
          <a:p>
            <a:pPr marL="363538" indent="-363538" algn="ctr">
              <a:lnSpc>
                <a:spcPct val="120000"/>
              </a:lnSpc>
              <a:buClr>
                <a:schemeClr val="hlink"/>
              </a:buClr>
              <a:defRPr/>
            </a:pPr>
            <a:r>
              <a:rPr lang="en-GB" b="1" dirty="0">
                <a:latin typeface="+mn-lt"/>
                <a:ea typeface="ＭＳ Ｐゴシック" charset="-128"/>
              </a:rPr>
              <a:t>ribonuclear inclusions </a:t>
            </a:r>
            <a:r>
              <a:rPr lang="en-GB" b="1" dirty="0" err="1">
                <a:latin typeface="+mn-lt"/>
                <a:ea typeface="ＭＳ Ｐゴシック" charset="-128"/>
              </a:rPr>
              <a:t>colocalizing</a:t>
            </a:r>
            <a:r>
              <a:rPr lang="en-GB" b="1" dirty="0">
                <a:latin typeface="+mn-lt"/>
                <a:ea typeface="ＭＳ Ｐゴシック" charset="-128"/>
              </a:rPr>
              <a:t> with MBNL1 foci </a:t>
            </a:r>
          </a:p>
        </p:txBody>
      </p:sp>
      <p:grpSp>
        <p:nvGrpSpPr>
          <p:cNvPr id="24" name="Gruppo 10"/>
          <p:cNvGrpSpPr>
            <a:grpSpLocks/>
          </p:cNvGrpSpPr>
          <p:nvPr/>
        </p:nvGrpSpPr>
        <p:grpSpPr bwMode="auto">
          <a:xfrm>
            <a:off x="250825" y="3428454"/>
            <a:ext cx="8208963" cy="2736850"/>
            <a:chOff x="-323850" y="1125274"/>
            <a:chExt cx="9144000" cy="3383226"/>
          </a:xfrm>
        </p:grpSpPr>
        <p:sp>
          <p:nvSpPr>
            <p:cNvPr id="25" name="Text Box 3"/>
            <p:cNvSpPr txBox="1">
              <a:spLocks noChangeArrowheads="1"/>
            </p:cNvSpPr>
            <p:nvPr/>
          </p:nvSpPr>
          <p:spPr bwMode="auto">
            <a:xfrm>
              <a:off x="-323850" y="1303854"/>
              <a:ext cx="3384571" cy="465096"/>
            </a:xfrm>
            <a:prstGeom prst="rect">
              <a:avLst/>
            </a:prstGeom>
            <a:noFill/>
            <a:ln w="38100">
              <a:noFill/>
              <a:miter lim="800000"/>
              <a:headEnd/>
              <a:tailEnd/>
            </a:ln>
          </p:spPr>
          <p:txBody>
            <a:bodyPr lIns="198000" tIns="82800" rIns="198000" bIns="82800">
              <a:spAutoFit/>
            </a:bodyPr>
            <a:lstStyle/>
            <a:p>
              <a:pPr algn="ctr">
                <a:lnSpc>
                  <a:spcPct val="70000"/>
                </a:lnSpc>
                <a:spcBef>
                  <a:spcPct val="50000"/>
                </a:spcBef>
                <a:buClr>
                  <a:schemeClr val="hlink"/>
                </a:buClr>
                <a:buFont typeface="Wingdings" charset="2"/>
                <a:buNone/>
                <a:defRPr/>
              </a:pPr>
              <a:r>
                <a:rPr lang="en-GB" b="1">
                  <a:solidFill>
                    <a:srgbClr val="FF0000"/>
                  </a:solidFill>
                  <a:latin typeface="+mn-lt"/>
                  <a:ea typeface="ＭＳ Ｐゴシック" charset="-128"/>
                </a:rPr>
                <a:t>(CAGG)</a:t>
              </a:r>
              <a:r>
                <a:rPr lang="en-GB" b="1" baseline="-25000">
                  <a:solidFill>
                    <a:srgbClr val="FF0000"/>
                  </a:solidFill>
                  <a:latin typeface="+mn-lt"/>
                  <a:ea typeface="ＭＳ Ｐゴシック" charset="-128"/>
                </a:rPr>
                <a:t>5</a:t>
              </a:r>
              <a:r>
                <a:rPr lang="en-GB" b="1">
                  <a:solidFill>
                    <a:srgbClr val="FF0000"/>
                  </a:solidFill>
                  <a:latin typeface="+mn-lt"/>
                  <a:ea typeface="ＭＳ Ｐゴシック" charset="-128"/>
                </a:rPr>
                <a:t>-</a:t>
              </a:r>
              <a:r>
                <a:rPr lang="en-GB" b="1" i="1">
                  <a:solidFill>
                    <a:srgbClr val="FF0000"/>
                  </a:solidFill>
                  <a:latin typeface="+mn-lt"/>
                  <a:ea typeface="ＭＳ Ｐゴシック" charset="-128"/>
                </a:rPr>
                <a:t>Texas Red</a:t>
              </a:r>
            </a:p>
          </p:txBody>
        </p:sp>
        <p:sp>
          <p:nvSpPr>
            <p:cNvPr id="26" name="Text Box 4"/>
            <p:cNvSpPr txBox="1">
              <a:spLocks noChangeArrowheads="1"/>
            </p:cNvSpPr>
            <p:nvPr/>
          </p:nvSpPr>
          <p:spPr bwMode="auto">
            <a:xfrm>
              <a:off x="3419691" y="1125274"/>
              <a:ext cx="2286441" cy="616202"/>
            </a:xfrm>
            <a:prstGeom prst="rect">
              <a:avLst/>
            </a:prstGeom>
            <a:noFill/>
            <a:ln w="38100">
              <a:noFill/>
              <a:miter lim="800000"/>
              <a:headEnd/>
              <a:tailEnd/>
            </a:ln>
          </p:spPr>
          <p:txBody>
            <a:bodyPr lIns="198000" tIns="82800" rIns="198000" bIns="82800">
              <a:spAutoFit/>
            </a:bodyPr>
            <a:lstStyle/>
            <a:p>
              <a:pPr algn="ctr">
                <a:lnSpc>
                  <a:spcPct val="130000"/>
                </a:lnSpc>
                <a:spcBef>
                  <a:spcPct val="50000"/>
                </a:spcBef>
                <a:buFont typeface="Wingdings" charset="2"/>
                <a:buNone/>
                <a:defRPr/>
              </a:pPr>
              <a:r>
                <a:rPr lang="en-GB" b="1">
                  <a:solidFill>
                    <a:srgbClr val="00FF00"/>
                  </a:solidFill>
                  <a:latin typeface="+mn-lt"/>
                  <a:ea typeface="ＭＳ Ｐゴシック" charset="-128"/>
                  <a:cs typeface="Arial" charset="0"/>
                </a:rPr>
                <a:t>α-</a:t>
              </a:r>
              <a:r>
                <a:rPr lang="en-GB" b="1">
                  <a:solidFill>
                    <a:srgbClr val="00FF00"/>
                  </a:solidFill>
                  <a:latin typeface="+mn-lt"/>
                  <a:ea typeface="ＭＳ Ｐゴシック" charset="-128"/>
                </a:rPr>
                <a:t>MBNL1</a:t>
              </a:r>
            </a:p>
          </p:txBody>
        </p:sp>
        <p:sp>
          <p:nvSpPr>
            <p:cNvPr id="27" name="Text Box 6"/>
            <p:cNvSpPr txBox="1">
              <a:spLocks noChangeArrowheads="1"/>
            </p:cNvSpPr>
            <p:nvPr/>
          </p:nvSpPr>
          <p:spPr bwMode="auto">
            <a:xfrm>
              <a:off x="6157055" y="1125274"/>
              <a:ext cx="2284674" cy="616202"/>
            </a:xfrm>
            <a:prstGeom prst="rect">
              <a:avLst/>
            </a:prstGeom>
            <a:noFill/>
            <a:ln w="38100">
              <a:noFill/>
              <a:miter lim="800000"/>
              <a:headEnd/>
              <a:tailEnd/>
            </a:ln>
          </p:spPr>
          <p:txBody>
            <a:bodyPr lIns="198000" tIns="82800" rIns="198000" bIns="82800">
              <a:spAutoFit/>
            </a:bodyPr>
            <a:lstStyle/>
            <a:p>
              <a:pPr algn="ctr">
                <a:lnSpc>
                  <a:spcPct val="130000"/>
                </a:lnSpc>
                <a:spcBef>
                  <a:spcPct val="50000"/>
                </a:spcBef>
                <a:buFont typeface="Wingdings" charset="2"/>
                <a:buNone/>
                <a:defRPr/>
              </a:pPr>
              <a:r>
                <a:rPr lang="en-GB" b="1">
                  <a:latin typeface="+mn-lt"/>
                  <a:ea typeface="ＭＳ Ｐゴシック" charset="-128"/>
                  <a:cs typeface="Arial" charset="0"/>
                </a:rPr>
                <a:t>merge</a:t>
              </a:r>
              <a:endParaRPr lang="en-GB" b="1">
                <a:latin typeface="+mn-lt"/>
                <a:ea typeface="ＭＳ Ｐゴシック" charset="-128"/>
              </a:endParaRPr>
            </a:p>
          </p:txBody>
        </p:sp>
        <p:pic>
          <p:nvPicPr>
            <p:cNvPr id="28"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t="2563" r="67784"/>
            <a:stretch>
              <a:fillRect/>
            </a:stretch>
          </p:blipFill>
          <p:spPr bwMode="auto">
            <a:xfrm>
              <a:off x="107950" y="1773238"/>
              <a:ext cx="2808288" cy="2735262"/>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9" name="Picture 12"/>
            <p:cNvPicPr>
              <a:picLocks noChangeArrowheads="1"/>
            </p:cNvPicPr>
            <p:nvPr/>
          </p:nvPicPr>
          <p:blipFill>
            <a:blip r:embed="rId4" cstate="print">
              <a:extLst>
                <a:ext uri="{28A0092B-C50C-407E-A947-70E740481C1C}">
                  <a14:useLocalDpi xmlns:a14="http://schemas.microsoft.com/office/drawing/2010/main" val="0"/>
                </a:ext>
              </a:extLst>
            </a:blip>
            <a:srcRect l="33868" t="2563" r="34741"/>
            <a:stretch>
              <a:fillRect/>
            </a:stretch>
          </p:blipFill>
          <p:spPr bwMode="auto">
            <a:xfrm>
              <a:off x="3059113" y="1773238"/>
              <a:ext cx="2808287" cy="2735262"/>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12"/>
            <p:cNvPicPr>
              <a:picLocks noChangeArrowheads="1"/>
            </p:cNvPicPr>
            <p:nvPr/>
          </p:nvPicPr>
          <p:blipFill>
            <a:blip r:embed="rId5" cstate="print">
              <a:extLst>
                <a:ext uri="{28A0092B-C50C-407E-A947-70E740481C1C}">
                  <a14:useLocalDpi xmlns:a14="http://schemas.microsoft.com/office/drawing/2010/main" val="0"/>
                </a:ext>
              </a:extLst>
            </a:blip>
            <a:srcRect l="68204" t="2563"/>
            <a:stretch>
              <a:fillRect/>
            </a:stretch>
          </p:blipFill>
          <p:spPr bwMode="auto">
            <a:xfrm>
              <a:off x="6011863" y="1773238"/>
              <a:ext cx="2808287" cy="2735262"/>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grpSp>
      <p:sp>
        <p:nvSpPr>
          <p:cNvPr id="31" name="CasellaDiTesto 30"/>
          <p:cNvSpPr txBox="1"/>
          <p:nvPr/>
        </p:nvSpPr>
        <p:spPr>
          <a:xfrm>
            <a:off x="638469" y="2204864"/>
            <a:ext cx="7821319" cy="646331"/>
          </a:xfrm>
          <a:prstGeom prst="rect">
            <a:avLst/>
          </a:prstGeom>
          <a:noFill/>
        </p:spPr>
        <p:txBody>
          <a:bodyPr wrap="square">
            <a:spAutoFit/>
          </a:bodyPr>
          <a:lstStyle/>
          <a:p>
            <a:pPr algn="ctr">
              <a:defRPr/>
            </a:pPr>
            <a:r>
              <a:rPr lang="en-GB" b="1" dirty="0" smtClean="0">
                <a:latin typeface="+mn-lt"/>
                <a:ea typeface="ＭＳ Ｐゴシック" charset="-128"/>
              </a:rPr>
              <a:t>fluorescence </a:t>
            </a:r>
            <a:r>
              <a:rPr lang="en-GB" b="1" dirty="0">
                <a:latin typeface="+mn-lt"/>
                <a:ea typeface="ＭＳ Ｐゴシック" charset="-128"/>
              </a:rPr>
              <a:t>in situ hybridization with a specific probe (CAGG)5 combined with MBNL1-immunofluorescence</a:t>
            </a:r>
          </a:p>
        </p:txBody>
      </p:sp>
      <p:sp>
        <p:nvSpPr>
          <p:cNvPr id="32" name="Right Arrow 4"/>
          <p:cNvSpPr>
            <a:spLocks noChangeArrowheads="1"/>
          </p:cNvSpPr>
          <p:nvPr/>
        </p:nvSpPr>
        <p:spPr bwMode="auto">
          <a:xfrm rot="5400000">
            <a:off x="4217194" y="2847380"/>
            <a:ext cx="349250" cy="360362"/>
          </a:xfrm>
          <a:prstGeom prst="rightArrow">
            <a:avLst>
              <a:gd name="adj1" fmla="val 50000"/>
              <a:gd name="adj2" fmla="val 50000"/>
            </a:avLst>
          </a:prstGeom>
          <a:solidFill>
            <a:srgbClr val="C00000"/>
          </a:solidFill>
          <a:ln w="9525">
            <a:solidFill>
              <a:srgbClr val="C00000"/>
            </a:solidFill>
            <a:miter lim="800000"/>
            <a:headEnd/>
            <a:tailEnd/>
          </a:ln>
          <a:effectLst>
            <a:outerShdw dist="23000" dir="5400000" rotWithShape="0">
              <a:srgbClr val="808080">
                <a:alpha val="34999"/>
              </a:srgbClr>
            </a:outerShdw>
          </a:effectLst>
        </p:spPr>
        <p:txBody>
          <a:bodyPr anchor="ctr"/>
          <a:lstStyle/>
          <a:p>
            <a:pPr algn="ctr">
              <a:defRPr/>
            </a:pPr>
            <a:endParaRPr lang="en-GB" sz="2400">
              <a:solidFill>
                <a:srgbClr val="FFFFFF"/>
              </a:solidFill>
              <a:latin typeface="+mn-lt"/>
              <a:ea typeface="ＭＳ Ｐゴシック" charset="-128"/>
            </a:endParaRPr>
          </a:p>
        </p:txBody>
      </p:sp>
      <p:sp>
        <p:nvSpPr>
          <p:cNvPr id="33" name="CasellaDiTesto 32"/>
          <p:cNvSpPr txBox="1"/>
          <p:nvPr/>
        </p:nvSpPr>
        <p:spPr>
          <a:xfrm>
            <a:off x="1755329" y="6309320"/>
            <a:ext cx="5264943" cy="460375"/>
          </a:xfrm>
          <a:prstGeom prst="rect">
            <a:avLst/>
          </a:prstGeom>
          <a:noFill/>
        </p:spPr>
        <p:txBody>
          <a:bodyPr wrap="square">
            <a:spAutoFit/>
          </a:bodyPr>
          <a:lstStyle/>
          <a:p>
            <a:pPr>
              <a:defRPr/>
            </a:pPr>
            <a:r>
              <a:rPr lang="en-GB" sz="2400" b="1" dirty="0">
                <a:solidFill>
                  <a:srgbClr val="C00000"/>
                </a:solidFill>
                <a:effectLst>
                  <a:outerShdw blurRad="38100" dist="38100" dir="2700000" algn="tl">
                    <a:srgbClr val="000000">
                      <a:alpha val="43137"/>
                    </a:srgbClr>
                  </a:outerShdw>
                </a:effectLst>
                <a:latin typeface="+mn-lt"/>
                <a:ea typeface="ＭＳ Ｐゴシック" charset="-128"/>
              </a:rPr>
              <a:t>useful technique for DM2 diagnosis     </a:t>
            </a:r>
            <a:endParaRPr lang="en-GB" sz="1600" b="1" dirty="0">
              <a:solidFill>
                <a:srgbClr val="C00000"/>
              </a:solidFill>
              <a:effectLst>
                <a:outerShdw blurRad="38100" dist="38100" dir="2700000" algn="tl">
                  <a:srgbClr val="000000">
                    <a:alpha val="43137"/>
                  </a:srgbClr>
                </a:outerShdw>
              </a:effectLst>
              <a:latin typeface="+mn-lt"/>
              <a:ea typeface="ＭＳ Ｐゴシック" charset="-128"/>
            </a:endParaRPr>
          </a:p>
        </p:txBody>
      </p:sp>
      <p:pic>
        <p:nvPicPr>
          <p:cNvPr id="3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083" y="1268760"/>
            <a:ext cx="3590925" cy="828675"/>
          </a:xfrm>
          <a:prstGeom prst="rect">
            <a:avLst/>
          </a:prstGeom>
          <a:noFill/>
          <a:ln w="28575">
            <a:solidFill>
              <a:srgbClr val="C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Rettangolo 1"/>
          <p:cNvSpPr/>
          <p:nvPr/>
        </p:nvSpPr>
        <p:spPr>
          <a:xfrm>
            <a:off x="5220072" y="1484784"/>
            <a:ext cx="2026902" cy="369332"/>
          </a:xfrm>
          <a:prstGeom prst="rect">
            <a:avLst/>
          </a:prstGeom>
        </p:spPr>
        <p:txBody>
          <a:bodyPr wrap="none">
            <a:spAutoFit/>
          </a:bodyPr>
          <a:lstStyle/>
          <a:p>
            <a:pPr lvl="0">
              <a:defRPr/>
            </a:pPr>
            <a:r>
              <a:rPr lang="en-GB" b="1" dirty="0">
                <a:solidFill>
                  <a:prstClr val="black"/>
                </a:solidFill>
                <a:ea typeface="ＭＳ Ｐゴシック" charset="-128"/>
              </a:rPr>
              <a:t>Cardani et al., 2004</a:t>
            </a:r>
          </a:p>
        </p:txBody>
      </p:sp>
      <p:pic>
        <p:nvPicPr>
          <p:cNvPr id="19" name="Immagine 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950" y="765175"/>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olo 2"/>
          <p:cNvSpPr>
            <a:spLocks noGrp="1"/>
          </p:cNvSpPr>
          <p:nvPr>
            <p:ph type="title"/>
          </p:nvPr>
        </p:nvSpPr>
        <p:spPr/>
        <p:txBody>
          <a:bodyPr>
            <a:normAutofit/>
          </a:bodyPr>
          <a:lstStyle/>
          <a:p>
            <a:pPr algn="ctr"/>
            <a:r>
              <a:rPr lang="it-IT" sz="3600" dirty="0" smtClean="0">
                <a:solidFill>
                  <a:srgbClr val="072C62"/>
                </a:solidFill>
              </a:rPr>
              <a:t>FISH</a:t>
            </a:r>
            <a:endParaRPr lang="it-IT" sz="3600" dirty="0">
              <a:solidFill>
                <a:srgbClr val="072C62"/>
              </a:solidFill>
            </a:endParaRPr>
          </a:p>
        </p:txBody>
      </p:sp>
    </p:spTree>
    <p:extLst>
      <p:ext uri="{BB962C8B-B14F-4D97-AF65-F5344CB8AC3E}">
        <p14:creationId xmlns:p14="http://schemas.microsoft.com/office/powerpoint/2010/main" val="139599431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2176463" y="785813"/>
            <a:ext cx="184150" cy="457200"/>
          </a:xfrm>
          <a:prstGeom prst="rect">
            <a:avLst/>
          </a:prstGeom>
          <a:noFill/>
          <a:ln w="12700">
            <a:noFill/>
            <a:miter lim="800000"/>
            <a:headEnd type="none" w="sm" len="sm"/>
            <a:tailEnd type="none" w="sm" len="sm"/>
          </a:ln>
          <a:effectLst/>
        </p:spPr>
        <p:txBody>
          <a:bodyPr wrap="none">
            <a:spAutoFit/>
          </a:bodyPr>
          <a:lstStyle/>
          <a:p>
            <a:pPr>
              <a:defRPr/>
            </a:pPr>
            <a:endParaRPr lang="it-IT" i="1">
              <a:effectLst>
                <a:outerShdw blurRad="38100" dist="38100" dir="2700000" algn="tl">
                  <a:srgbClr val="C0C0C0"/>
                </a:outerShdw>
              </a:effectLst>
              <a:latin typeface="Times New Roman" pitchFamily="18" charset="0"/>
              <a:ea typeface="+mn-ea"/>
              <a:cs typeface="+mn-cs"/>
            </a:endParaRPr>
          </a:p>
        </p:txBody>
      </p:sp>
      <p:sp useBgFill="1">
        <p:nvSpPr>
          <p:cNvPr id="4" name="Rectangle 5"/>
          <p:cNvSpPr>
            <a:spLocks noChangeArrowheads="1"/>
          </p:cNvSpPr>
          <p:nvPr/>
        </p:nvSpPr>
        <p:spPr bwMode="auto">
          <a:xfrm>
            <a:off x="684213" y="908050"/>
            <a:ext cx="7920037" cy="360363"/>
          </a:xfrm>
          <a:prstGeom prst="rect">
            <a:avLst/>
          </a:prstGeom>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sz="1800">
              <a:latin typeface="Arial" pitchFamily="34" charset="0"/>
              <a:ea typeface="+mn-ea"/>
              <a:cs typeface="+mn-cs"/>
            </a:endParaRPr>
          </a:p>
        </p:txBody>
      </p:sp>
      <p:pic>
        <p:nvPicPr>
          <p:cNvPr id="7" name="Immagin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64704"/>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olo 7"/>
          <p:cNvSpPr>
            <a:spLocks noGrp="1"/>
          </p:cNvSpPr>
          <p:nvPr>
            <p:ph type="title"/>
          </p:nvPr>
        </p:nvSpPr>
        <p:spPr/>
        <p:txBody>
          <a:bodyPr>
            <a:normAutofit/>
          </a:bodyPr>
          <a:lstStyle/>
          <a:p>
            <a:r>
              <a:rPr lang="it-IT" sz="5400" b="1" dirty="0" err="1">
                <a:effectLst>
                  <a:outerShdw blurRad="38100" dist="38100" dir="2700000" algn="tl">
                    <a:srgbClr val="000000">
                      <a:alpha val="43137"/>
                    </a:srgbClr>
                  </a:outerShdw>
                </a:effectLst>
              </a:rPr>
              <a:t>Multisystemic</a:t>
            </a:r>
            <a:r>
              <a:rPr lang="it-IT" sz="5400" b="1" dirty="0">
                <a:effectLst>
                  <a:outerShdw blurRad="38100" dist="38100" dir="2700000" algn="tl">
                    <a:srgbClr val="000000">
                      <a:alpha val="43137"/>
                    </a:srgbClr>
                  </a:outerShdw>
                </a:effectLst>
              </a:rPr>
              <a:t> </a:t>
            </a:r>
            <a:r>
              <a:rPr lang="it-IT" sz="5400" b="1" dirty="0" err="1" smtClean="0">
                <a:effectLst>
                  <a:outerShdw blurRad="38100" dist="38100" dir="2700000" algn="tl">
                    <a:srgbClr val="000000">
                      <a:alpha val="43137"/>
                    </a:srgbClr>
                  </a:outerShdw>
                </a:effectLst>
              </a:rPr>
              <a:t>disease</a:t>
            </a:r>
            <a:endParaRPr lang="it-IT" sz="5400" dirty="0"/>
          </a:p>
        </p:txBody>
      </p:sp>
    </p:spTree>
    <p:extLst>
      <p:ext uri="{BB962C8B-B14F-4D97-AF65-F5344CB8AC3E}">
        <p14:creationId xmlns:p14="http://schemas.microsoft.com/office/powerpoint/2010/main" val="91153100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uppo 38"/>
          <p:cNvGrpSpPr>
            <a:grpSpLocks noChangeAspect="1"/>
          </p:cNvGrpSpPr>
          <p:nvPr/>
        </p:nvGrpSpPr>
        <p:grpSpPr>
          <a:xfrm>
            <a:off x="1430698" y="2105730"/>
            <a:ext cx="1548000" cy="1430533"/>
            <a:chOff x="1166815" y="1196752"/>
            <a:chExt cx="1800200" cy="1663402"/>
          </a:xfrm>
        </p:grpSpPr>
        <p:pic>
          <p:nvPicPr>
            <p:cNvPr id="40" name="Picture 16" descr="https://encrypted-tbn3.gstatic.com/images?q=tbn:ANd9GcSOMnKG3Cq-uXklVXwhdeeSj59baDuISTdjhTe2jOiqGNXNULRanA"/>
            <p:cNvPicPr>
              <a:picLocks noChangeAspect="1" noChangeArrowheads="1"/>
            </p:cNvPicPr>
            <p:nvPr/>
          </p:nvPicPr>
          <p:blipFill>
            <a:blip r:embed="rId2" cstate="print"/>
            <a:srcRect/>
            <a:stretch>
              <a:fillRect/>
            </a:stretch>
          </p:blipFill>
          <p:spPr bwMode="auto">
            <a:xfrm>
              <a:off x="1201781" y="1196752"/>
              <a:ext cx="1639069" cy="1639069"/>
            </a:xfrm>
            <a:prstGeom prst="rect">
              <a:avLst/>
            </a:prstGeom>
            <a:noFill/>
          </p:spPr>
        </p:pic>
        <p:sp>
          <p:nvSpPr>
            <p:cNvPr id="41" name="CasellaDiTesto 40"/>
            <p:cNvSpPr txBox="1"/>
            <p:nvPr/>
          </p:nvSpPr>
          <p:spPr>
            <a:xfrm>
              <a:off x="1166815" y="2466489"/>
              <a:ext cx="1800200" cy="393665"/>
            </a:xfrm>
            <a:prstGeom prst="rect">
              <a:avLst/>
            </a:prstGeom>
            <a:noFill/>
          </p:spPr>
          <p:txBody>
            <a:bodyPr wrap="square" rtlCol="0">
              <a:spAutoFit/>
            </a:bodyPr>
            <a:lstStyle/>
            <a:p>
              <a:pPr algn="ctr"/>
              <a:r>
                <a:rPr lang="it-IT" sz="1600" b="1" dirty="0" err="1">
                  <a:ln w="1905"/>
                  <a:solidFill>
                    <a:srgbClr val="BC1B10"/>
                  </a:solidFill>
                  <a:latin typeface="Arial" panose="020B0604020202020204" pitchFamily="34" charset="0"/>
                  <a:cs typeface="Arial" panose="020B0604020202020204" pitchFamily="34" charset="0"/>
                </a:rPr>
                <a:t>c</a:t>
              </a:r>
              <a:r>
                <a:rPr lang="it-IT" sz="1600" b="1" dirty="0" err="1" smtClean="0">
                  <a:ln w="1905"/>
                  <a:solidFill>
                    <a:srgbClr val="BC1B10"/>
                  </a:solidFill>
                  <a:latin typeface="Arial" panose="020B0604020202020204" pitchFamily="34" charset="0"/>
                  <a:cs typeface="Arial" panose="020B0604020202020204" pitchFamily="34" charset="0"/>
                </a:rPr>
                <a:t>ataract</a:t>
              </a:r>
              <a:endParaRPr lang="it-IT" sz="1600" b="1" dirty="0">
                <a:ln w="1905"/>
                <a:solidFill>
                  <a:srgbClr val="BC1B10"/>
                </a:solidFill>
                <a:latin typeface="Arial" panose="020B0604020202020204" pitchFamily="34" charset="0"/>
                <a:cs typeface="Arial" panose="020B0604020202020204" pitchFamily="34" charset="0"/>
              </a:endParaRPr>
            </a:p>
          </p:txBody>
        </p:sp>
      </p:grpSp>
      <p:grpSp>
        <p:nvGrpSpPr>
          <p:cNvPr id="3" name="Gruppo 2"/>
          <p:cNvGrpSpPr/>
          <p:nvPr/>
        </p:nvGrpSpPr>
        <p:grpSpPr>
          <a:xfrm>
            <a:off x="3037123" y="3004149"/>
            <a:ext cx="2780841" cy="2310953"/>
            <a:chOff x="3037123" y="3004149"/>
            <a:chExt cx="2780841" cy="2310953"/>
          </a:xfrm>
        </p:grpSpPr>
        <p:sp>
          <p:nvSpPr>
            <p:cNvPr id="13" name="Stella a 5 punte 12"/>
            <p:cNvSpPr/>
            <p:nvPr/>
          </p:nvSpPr>
          <p:spPr>
            <a:xfrm>
              <a:off x="3037123" y="3004149"/>
              <a:ext cx="2780841" cy="2310953"/>
            </a:xfrm>
            <a:prstGeom prst="star5">
              <a:avLst>
                <a:gd name="adj" fmla="val 24804"/>
                <a:gd name="hf" fmla="val 105146"/>
                <a:gd name="vf" fmla="val 110557"/>
              </a:avLst>
            </a:prstGeom>
            <a:solidFill>
              <a:srgbClr val="C00000"/>
            </a:solidFill>
            <a:ln>
              <a:noFill/>
            </a:ln>
            <a:effectLst>
              <a:outerShdw blurRad="50800" dist="38100" dir="16200000"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CasellaDiTesto 21"/>
            <p:cNvSpPr txBox="1"/>
            <p:nvPr/>
          </p:nvSpPr>
          <p:spPr>
            <a:xfrm>
              <a:off x="3403115" y="3798103"/>
              <a:ext cx="2088232" cy="830997"/>
            </a:xfrm>
            <a:prstGeom prst="rect">
              <a:avLst/>
            </a:prstGeom>
            <a:noFill/>
          </p:spPr>
          <p:txBody>
            <a:bodyPr wrap="square" rtlCol="0">
              <a:spAutoFit/>
            </a:bodyPr>
            <a:lstStyle/>
            <a:p>
              <a:pPr algn="ctr"/>
              <a:r>
                <a:rPr lang="it-IT" sz="2400" b="1" dirty="0" err="1" smtClean="0">
                  <a:solidFill>
                    <a:schemeClr val="bg1"/>
                  </a:solidFill>
                </a:rPr>
                <a:t>multisystemic</a:t>
              </a:r>
              <a:r>
                <a:rPr lang="it-IT" sz="2400" b="1" dirty="0" smtClean="0">
                  <a:solidFill>
                    <a:schemeClr val="bg1"/>
                  </a:solidFill>
                </a:rPr>
                <a:t> </a:t>
              </a:r>
              <a:r>
                <a:rPr lang="it-IT" sz="2400" b="1" dirty="0" err="1" smtClean="0">
                  <a:solidFill>
                    <a:schemeClr val="bg1"/>
                  </a:solidFill>
                </a:rPr>
                <a:t>diseases</a:t>
              </a:r>
              <a:endParaRPr lang="it-IT" sz="2400" b="1" dirty="0">
                <a:solidFill>
                  <a:schemeClr val="bg1"/>
                </a:solidFill>
              </a:endParaRPr>
            </a:p>
          </p:txBody>
        </p:sp>
      </p:grpSp>
      <p:pic>
        <p:nvPicPr>
          <p:cNvPr id="27" name="Immagine 26"/>
          <p:cNvPicPr>
            <a:picLocks noChangeAspect="1"/>
          </p:cNvPicPr>
          <p:nvPr/>
        </p:nvPicPr>
        <p:blipFill rotWithShape="1">
          <a:blip r:embed="rId3" cstate="print">
            <a:extLst>
              <a:ext uri="{28A0092B-C50C-407E-A947-70E740481C1C}">
                <a14:useLocalDpi xmlns:a14="http://schemas.microsoft.com/office/drawing/2010/main" val="0"/>
              </a:ext>
            </a:extLst>
          </a:blip>
          <a:srcRect l="8477" r="7219"/>
          <a:stretch/>
        </p:blipFill>
        <p:spPr>
          <a:xfrm>
            <a:off x="3866167" y="1397190"/>
            <a:ext cx="1103923" cy="1512000"/>
          </a:xfrm>
          <a:prstGeom prst="rect">
            <a:avLst/>
          </a:prstGeom>
          <a:ln w="25400">
            <a:solidFill>
              <a:srgbClr val="C00000"/>
            </a:solidFill>
          </a:ln>
        </p:spPr>
      </p:pic>
      <p:sp>
        <p:nvSpPr>
          <p:cNvPr id="28" name="CasellaDiTesto 27"/>
          <p:cNvSpPr txBox="1"/>
          <p:nvPr/>
        </p:nvSpPr>
        <p:spPr>
          <a:xfrm>
            <a:off x="4999645" y="1907380"/>
            <a:ext cx="3499375" cy="338554"/>
          </a:xfrm>
          <a:prstGeom prst="rect">
            <a:avLst/>
          </a:prstGeom>
          <a:noFill/>
        </p:spPr>
        <p:txBody>
          <a:bodyPr wrap="square" rtlCol="0">
            <a:spAutoFit/>
          </a:bodyPr>
          <a:lstStyle/>
          <a:p>
            <a:pPr algn="ctr"/>
            <a:r>
              <a:rPr lang="it-IT" sz="1600" b="1" dirty="0" err="1" smtClean="0">
                <a:solidFill>
                  <a:srgbClr val="BC1B10"/>
                </a:solidFill>
                <a:latin typeface="Arial" panose="020B0604020202020204" pitchFamily="34" charset="0"/>
                <a:cs typeface="Arial" panose="020B0604020202020204" pitchFamily="34" charset="0"/>
              </a:rPr>
              <a:t>Skeletal</a:t>
            </a:r>
            <a:r>
              <a:rPr lang="it-IT" sz="1600" b="1" dirty="0" smtClean="0">
                <a:solidFill>
                  <a:srgbClr val="BC1B10"/>
                </a:solidFill>
                <a:latin typeface="Arial" panose="020B0604020202020204" pitchFamily="34" charset="0"/>
                <a:cs typeface="Arial" panose="020B0604020202020204" pitchFamily="34" charset="0"/>
              </a:rPr>
              <a:t> </a:t>
            </a:r>
            <a:r>
              <a:rPr lang="it-IT" sz="1600" b="1" dirty="0" err="1" smtClean="0">
                <a:solidFill>
                  <a:srgbClr val="BC1B10"/>
                </a:solidFill>
                <a:latin typeface="Arial" panose="020B0604020202020204" pitchFamily="34" charset="0"/>
                <a:cs typeface="Arial" panose="020B0604020202020204" pitchFamily="34" charset="0"/>
              </a:rPr>
              <a:t>muscle</a:t>
            </a:r>
            <a:r>
              <a:rPr lang="it-IT" sz="1600" b="1" dirty="0" smtClean="0">
                <a:solidFill>
                  <a:srgbClr val="BC1B10"/>
                </a:solidFill>
                <a:latin typeface="Arial" panose="020B0604020202020204" pitchFamily="34" charset="0"/>
                <a:cs typeface="Arial" panose="020B0604020202020204" pitchFamily="34" charset="0"/>
              </a:rPr>
              <a:t> </a:t>
            </a:r>
            <a:r>
              <a:rPr lang="it-IT" sz="1600" b="1" dirty="0" err="1" smtClean="0">
                <a:solidFill>
                  <a:srgbClr val="BC1B10"/>
                </a:solidFill>
                <a:latin typeface="Arial" panose="020B0604020202020204" pitchFamily="34" charset="0"/>
                <a:cs typeface="Arial" panose="020B0604020202020204" pitchFamily="34" charset="0"/>
              </a:rPr>
              <a:t>involvement</a:t>
            </a:r>
            <a:endParaRPr lang="it-IT" sz="1600" b="1" dirty="0">
              <a:solidFill>
                <a:srgbClr val="BC1B10"/>
              </a:solidFill>
              <a:latin typeface="Arial" panose="020B0604020202020204" pitchFamily="34" charset="0"/>
              <a:cs typeface="Arial" panose="020B0604020202020204" pitchFamily="34" charset="0"/>
            </a:endParaRPr>
          </a:p>
        </p:txBody>
      </p:sp>
      <p:grpSp>
        <p:nvGrpSpPr>
          <p:cNvPr id="6" name="Gruppo 5"/>
          <p:cNvGrpSpPr>
            <a:grpSpLocks noChangeAspect="1"/>
          </p:cNvGrpSpPr>
          <p:nvPr/>
        </p:nvGrpSpPr>
        <p:grpSpPr>
          <a:xfrm>
            <a:off x="4081460" y="5315104"/>
            <a:ext cx="3324627" cy="1311757"/>
            <a:chOff x="551237" y="4143520"/>
            <a:chExt cx="2851000" cy="1124883"/>
          </a:xfrm>
        </p:grpSpPr>
        <p:pic>
          <p:nvPicPr>
            <p:cNvPr id="23" name="Immagin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8127" y="4143520"/>
              <a:ext cx="864000" cy="864000"/>
            </a:xfrm>
            <a:prstGeom prst="rect">
              <a:avLst/>
            </a:prstGeom>
            <a:ln>
              <a:noFill/>
            </a:ln>
          </p:spPr>
        </p:pic>
        <p:sp>
          <p:nvSpPr>
            <p:cNvPr id="24" name="CasellaDiTesto 23"/>
            <p:cNvSpPr txBox="1"/>
            <p:nvPr/>
          </p:nvSpPr>
          <p:spPr>
            <a:xfrm>
              <a:off x="551237" y="4978080"/>
              <a:ext cx="2851000" cy="290323"/>
            </a:xfrm>
            <a:prstGeom prst="rect">
              <a:avLst/>
            </a:prstGeom>
            <a:noFill/>
          </p:spPr>
          <p:txBody>
            <a:bodyPr wrap="square" rtlCol="0">
              <a:spAutoFit/>
            </a:bodyPr>
            <a:lstStyle/>
            <a:p>
              <a:pPr algn="ctr"/>
              <a:r>
                <a:rPr lang="it-IT" sz="1600" b="1" dirty="0" err="1" smtClean="0">
                  <a:solidFill>
                    <a:srgbClr val="C00000"/>
                  </a:solidFill>
                  <a:latin typeface="Arial" panose="020B0604020202020204" pitchFamily="34" charset="0"/>
                  <a:cs typeface="Arial" panose="020B0604020202020204" pitchFamily="34" charset="0"/>
                </a:rPr>
                <a:t>cardiac</a:t>
              </a:r>
              <a:r>
                <a:rPr lang="it-IT" sz="1600" b="1" dirty="0" smtClean="0">
                  <a:solidFill>
                    <a:srgbClr val="C00000"/>
                  </a:solidFill>
                  <a:latin typeface="Arial" panose="020B0604020202020204" pitchFamily="34" charset="0"/>
                  <a:cs typeface="Arial" panose="020B0604020202020204" pitchFamily="34" charset="0"/>
                </a:rPr>
                <a:t> </a:t>
              </a:r>
              <a:r>
                <a:rPr lang="it-IT" sz="1600" b="1" dirty="0" err="1" smtClean="0">
                  <a:solidFill>
                    <a:srgbClr val="BC1B10"/>
                  </a:solidFill>
                  <a:latin typeface="Arial" panose="020B0604020202020204" pitchFamily="34" charset="0"/>
                  <a:cs typeface="Arial" panose="020B0604020202020204" pitchFamily="34" charset="0"/>
                </a:rPr>
                <a:t>involvement</a:t>
              </a:r>
              <a:endParaRPr lang="it-IT" sz="1600" b="1" dirty="0">
                <a:solidFill>
                  <a:srgbClr val="BC1B10"/>
                </a:solidFill>
                <a:latin typeface="Arial" panose="020B0604020202020204" pitchFamily="34" charset="0"/>
                <a:cs typeface="Arial" panose="020B0604020202020204" pitchFamily="34" charset="0"/>
              </a:endParaRPr>
            </a:p>
          </p:txBody>
        </p:sp>
      </p:grpSp>
      <p:grpSp>
        <p:nvGrpSpPr>
          <p:cNvPr id="5" name="Gruppo 4"/>
          <p:cNvGrpSpPr>
            <a:grpSpLocks noChangeAspect="1"/>
          </p:cNvGrpSpPr>
          <p:nvPr/>
        </p:nvGrpSpPr>
        <p:grpSpPr>
          <a:xfrm>
            <a:off x="6283660" y="3474107"/>
            <a:ext cx="2414294" cy="1661600"/>
            <a:chOff x="6334750" y="3306966"/>
            <a:chExt cx="2088232" cy="1437194"/>
          </a:xfrm>
        </p:grpSpPr>
        <p:pic>
          <p:nvPicPr>
            <p:cNvPr id="25" name="Immagine 24"/>
            <p:cNvPicPr>
              <a:picLocks noChangeAspect="1"/>
            </p:cNvPicPr>
            <p:nvPr/>
          </p:nvPicPr>
          <p:blipFill rotWithShape="1">
            <a:blip r:embed="rId5" cstate="print">
              <a:extLst>
                <a:ext uri="{28A0092B-C50C-407E-A947-70E740481C1C}">
                  <a14:useLocalDpi xmlns:a14="http://schemas.microsoft.com/office/drawing/2010/main" val="0"/>
                </a:ext>
              </a:extLst>
            </a:blip>
            <a:srcRect b="10302"/>
            <a:stretch/>
          </p:blipFill>
          <p:spPr>
            <a:xfrm>
              <a:off x="6806079" y="3306966"/>
              <a:ext cx="1145574" cy="1027556"/>
            </a:xfrm>
            <a:prstGeom prst="rect">
              <a:avLst/>
            </a:prstGeom>
          </p:spPr>
        </p:pic>
        <p:sp>
          <p:nvSpPr>
            <p:cNvPr id="26" name="CasellaDiTesto 25"/>
            <p:cNvSpPr txBox="1"/>
            <p:nvPr/>
          </p:nvSpPr>
          <p:spPr>
            <a:xfrm>
              <a:off x="6334750" y="4451329"/>
              <a:ext cx="2088232" cy="292831"/>
            </a:xfrm>
            <a:prstGeom prst="rect">
              <a:avLst/>
            </a:prstGeom>
            <a:noFill/>
          </p:spPr>
          <p:txBody>
            <a:bodyPr wrap="square" rtlCol="0">
              <a:spAutoFit/>
            </a:bodyPr>
            <a:lstStyle/>
            <a:p>
              <a:pPr algn="ctr"/>
              <a:r>
                <a:rPr lang="it-IT" sz="1600" b="1" dirty="0" smtClean="0">
                  <a:solidFill>
                    <a:srgbClr val="BC1B10"/>
                  </a:solidFill>
                  <a:latin typeface="Arial" panose="020B0604020202020204" pitchFamily="34" charset="0"/>
                  <a:cs typeface="Arial" panose="020B0604020202020204" pitchFamily="34" charset="0"/>
                </a:rPr>
                <a:t>brain </a:t>
              </a:r>
              <a:r>
                <a:rPr lang="it-IT" sz="1600" b="1" dirty="0" err="1" smtClean="0">
                  <a:solidFill>
                    <a:srgbClr val="BC1B10"/>
                  </a:solidFill>
                  <a:latin typeface="Arial" panose="020B0604020202020204" pitchFamily="34" charset="0"/>
                  <a:cs typeface="Arial" panose="020B0604020202020204" pitchFamily="34" charset="0"/>
                </a:rPr>
                <a:t>involvement</a:t>
              </a:r>
              <a:endParaRPr lang="it-IT" sz="1600" b="1" dirty="0">
                <a:solidFill>
                  <a:srgbClr val="BC1B10"/>
                </a:solidFill>
                <a:latin typeface="Arial" panose="020B0604020202020204" pitchFamily="34" charset="0"/>
                <a:cs typeface="Arial" panose="020B0604020202020204" pitchFamily="34" charset="0"/>
              </a:endParaRPr>
            </a:p>
          </p:txBody>
        </p:sp>
      </p:grpSp>
      <p:grpSp>
        <p:nvGrpSpPr>
          <p:cNvPr id="2" name="Gruppo 1"/>
          <p:cNvGrpSpPr/>
          <p:nvPr/>
        </p:nvGrpSpPr>
        <p:grpSpPr>
          <a:xfrm>
            <a:off x="323528" y="4593727"/>
            <a:ext cx="3305175" cy="1597025"/>
            <a:chOff x="6342784" y="4572830"/>
            <a:chExt cx="3305175" cy="1597025"/>
          </a:xfrm>
        </p:grpSpPr>
        <p:pic>
          <p:nvPicPr>
            <p:cNvPr id="21" name="Immagin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42784" y="4572830"/>
              <a:ext cx="1217613" cy="1597025"/>
            </a:xfrm>
            <a:prstGeom prst="rect">
              <a:avLst/>
            </a:prstGeom>
            <a:noFill/>
            <a:ln w="254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38" name="CasellaDiTesto 29"/>
            <p:cNvSpPr txBox="1">
              <a:spLocks noChangeArrowheads="1"/>
            </p:cNvSpPr>
            <p:nvPr/>
          </p:nvSpPr>
          <p:spPr bwMode="auto">
            <a:xfrm>
              <a:off x="7560397" y="5335885"/>
              <a:ext cx="20875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it-IT" altLang="it-IT" sz="1600" b="1" dirty="0">
                  <a:solidFill>
                    <a:srgbClr val="BC1B10"/>
                  </a:solidFill>
                </a:rPr>
                <a:t>endocrine </a:t>
              </a:r>
              <a:r>
                <a:rPr lang="it-IT" altLang="it-IT" sz="1600" b="1" dirty="0" err="1">
                  <a:solidFill>
                    <a:srgbClr val="BC1B10"/>
                  </a:solidFill>
                </a:rPr>
                <a:t>system</a:t>
              </a:r>
              <a:r>
                <a:rPr lang="it-IT" altLang="it-IT" sz="1600" b="1" dirty="0">
                  <a:solidFill>
                    <a:srgbClr val="BC1B10"/>
                  </a:solidFill>
                </a:rPr>
                <a:t>  </a:t>
              </a:r>
              <a:r>
                <a:rPr lang="it-IT" altLang="it-IT" sz="1600" b="1" dirty="0" err="1">
                  <a:solidFill>
                    <a:srgbClr val="BC1B10"/>
                  </a:solidFill>
                </a:rPr>
                <a:t>involvement</a:t>
              </a:r>
              <a:endParaRPr lang="it-IT" altLang="it-IT" sz="1600" b="1" dirty="0">
                <a:solidFill>
                  <a:srgbClr val="BC1B10"/>
                </a:solidFill>
              </a:endParaRPr>
            </a:p>
          </p:txBody>
        </p:sp>
      </p:grpSp>
      <p:pic>
        <p:nvPicPr>
          <p:cNvPr id="29" name="Immagin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504" y="764704"/>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ttangolo 3"/>
          <p:cNvSpPr>
            <a:spLocks noGrp="1" noChangeArrowheads="1"/>
          </p:cNvSpPr>
          <p:nvPr>
            <p:ph type="title"/>
          </p:nvPr>
        </p:nvSpPr>
        <p:spPr bwMode="auto">
          <a:xfrm>
            <a:off x="609600" y="400735"/>
            <a:ext cx="815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it-IT" altLang="it-IT" sz="3600" dirty="0" err="1">
                <a:solidFill>
                  <a:srgbClr val="072C62"/>
                </a:solidFill>
                <a:latin typeface="Calibri" charset="0"/>
                <a:cs typeface="Times New Roman" charset="0"/>
              </a:rPr>
              <a:t>Multisystemic</a:t>
            </a:r>
            <a:r>
              <a:rPr lang="it-IT" altLang="it-IT" sz="3600" dirty="0">
                <a:solidFill>
                  <a:srgbClr val="072C62"/>
                </a:solidFill>
                <a:latin typeface="Calibri" charset="0"/>
                <a:cs typeface="Times New Roman" charset="0"/>
              </a:rPr>
              <a:t> </a:t>
            </a:r>
            <a:r>
              <a:rPr lang="it-IT" altLang="it-IT" sz="3600" dirty="0" err="1">
                <a:solidFill>
                  <a:srgbClr val="072C62"/>
                </a:solidFill>
                <a:latin typeface="Calibri" charset="0"/>
                <a:cs typeface="Times New Roman" charset="0"/>
              </a:rPr>
              <a:t>disease</a:t>
            </a:r>
            <a:endParaRPr lang="it-IT" altLang="it-IT" sz="3600" dirty="0">
              <a:solidFill>
                <a:srgbClr val="072C62"/>
              </a:solidFill>
              <a:latin typeface="Calibri" charset="0"/>
              <a:cs typeface="Times New Roman" charset="0"/>
            </a:endParaRPr>
          </a:p>
        </p:txBody>
      </p:sp>
    </p:spTree>
    <p:extLst>
      <p:ext uri="{BB962C8B-B14F-4D97-AF65-F5344CB8AC3E}">
        <p14:creationId xmlns:p14="http://schemas.microsoft.com/office/powerpoint/2010/main" val="830931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arn(inVertical)">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p:cNvSpPr/>
          <p:nvPr/>
        </p:nvSpPr>
        <p:spPr>
          <a:xfrm>
            <a:off x="250825" y="829875"/>
            <a:ext cx="8642350" cy="677863"/>
          </a:xfrm>
          <a:prstGeom prst="rect">
            <a:avLst/>
          </a:prstGeom>
        </p:spPr>
        <p:txBody>
          <a:bodyPr>
            <a:spAutoFit/>
          </a:bodyPr>
          <a:lstStyle/>
          <a:p>
            <a:pPr algn="ctr">
              <a:defRPr/>
            </a:pPr>
            <a:r>
              <a:rPr lang="en-US" sz="2400" b="1" dirty="0">
                <a:solidFill>
                  <a:srgbClr val="A50000"/>
                </a:solidFill>
                <a:latin typeface="+mj-lt"/>
                <a:ea typeface="ＭＳ Ｐゴシック" pitchFamily="-111" charset="-128"/>
              </a:rPr>
              <a:t>Adult- onset DM2/PROMM</a:t>
            </a:r>
            <a:endParaRPr lang="en-US" sz="2400" b="1" dirty="0">
              <a:latin typeface="+mj-lt"/>
              <a:ea typeface="ＭＳ Ｐゴシック" pitchFamily="-111" charset="-128"/>
            </a:endParaRPr>
          </a:p>
        </p:txBody>
      </p:sp>
      <p:grpSp>
        <p:nvGrpSpPr>
          <p:cNvPr id="15365" name="Gruppo 7"/>
          <p:cNvGrpSpPr>
            <a:grpSpLocks/>
          </p:cNvGrpSpPr>
          <p:nvPr/>
        </p:nvGrpSpPr>
        <p:grpSpPr bwMode="auto">
          <a:xfrm>
            <a:off x="754583" y="1741488"/>
            <a:ext cx="7489825" cy="4960937"/>
            <a:chOff x="250825" y="1741752"/>
            <a:chExt cx="7489527" cy="4960780"/>
          </a:xfrm>
        </p:grpSpPr>
        <p:grpSp>
          <p:nvGrpSpPr>
            <p:cNvPr id="15366" name="Gruppo 1"/>
            <p:cNvGrpSpPr>
              <a:grpSpLocks/>
            </p:cNvGrpSpPr>
            <p:nvPr/>
          </p:nvGrpSpPr>
          <p:grpSpPr bwMode="auto">
            <a:xfrm>
              <a:off x="467544" y="1832141"/>
              <a:ext cx="7128792" cy="4829447"/>
              <a:chOff x="250825" y="2060848"/>
              <a:chExt cx="4939423" cy="3771900"/>
            </a:xfrm>
          </p:grpSpPr>
          <p:pic>
            <p:nvPicPr>
              <p:cNvPr id="15368" name="Picture 2"/>
              <p:cNvPicPr>
                <a:picLocks noChangeAspect="1" noChangeArrowheads="1"/>
              </p:cNvPicPr>
              <p:nvPr/>
            </p:nvPicPr>
            <p:blipFill>
              <a:blip r:embed="rId3">
                <a:extLst>
                  <a:ext uri="{28A0092B-C50C-407E-A947-70E740481C1C}">
                    <a14:useLocalDpi xmlns:a14="http://schemas.microsoft.com/office/drawing/2010/main" val="0"/>
                  </a:ext>
                </a:extLst>
              </a:blip>
              <a:srcRect r="77751"/>
              <a:stretch>
                <a:fillRect/>
              </a:stretch>
            </p:blipFill>
            <p:spPr bwMode="auto">
              <a:xfrm>
                <a:off x="250825" y="2060848"/>
                <a:ext cx="1714453"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9" name="Picture 2"/>
              <p:cNvPicPr>
                <a:picLocks noChangeAspect="1" noChangeArrowheads="1"/>
              </p:cNvPicPr>
              <p:nvPr/>
            </p:nvPicPr>
            <p:blipFill>
              <a:blip r:embed="rId3">
                <a:extLst>
                  <a:ext uri="{28A0092B-C50C-407E-A947-70E740481C1C}">
                    <a14:useLocalDpi xmlns:a14="http://schemas.microsoft.com/office/drawing/2010/main" val="0"/>
                  </a:ext>
                </a:extLst>
              </a:blip>
              <a:srcRect l="58150"/>
              <a:stretch>
                <a:fillRect/>
              </a:stretch>
            </p:blipFill>
            <p:spPr bwMode="auto">
              <a:xfrm>
                <a:off x="1965278" y="2060848"/>
                <a:ext cx="3224970"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Rettangolo 5"/>
            <p:cNvSpPr/>
            <p:nvPr/>
          </p:nvSpPr>
          <p:spPr>
            <a:xfrm>
              <a:off x="250825" y="1741752"/>
              <a:ext cx="7489527" cy="4960780"/>
            </a:xfrm>
            <a:prstGeom prst="rect">
              <a:avLst/>
            </a:prstGeom>
            <a:noFill/>
            <a:ln>
              <a:solidFill>
                <a:srgbClr val="A5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pic>
        <p:nvPicPr>
          <p:cNvPr id="10" name="Immagin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504" y="764704"/>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olo 11"/>
          <p:cNvSpPr>
            <a:spLocks noGrp="1" noChangeArrowheads="1"/>
          </p:cNvSpPr>
          <p:nvPr>
            <p:ph type="title"/>
          </p:nvPr>
        </p:nvSpPr>
        <p:spPr bwMode="auto">
          <a:xfrm>
            <a:off x="609600" y="197469"/>
            <a:ext cx="81534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lnSpc>
                <a:spcPct val="90000"/>
              </a:lnSpc>
              <a:spcBef>
                <a:spcPct val="0"/>
              </a:spcBef>
              <a:buFontTx/>
              <a:buNone/>
              <a:defRPr/>
            </a:pPr>
            <a:r>
              <a:rPr lang="it-IT" altLang="it-IT" sz="3600" dirty="0" err="1">
                <a:solidFill>
                  <a:srgbClr val="072C62"/>
                </a:solidFill>
                <a:latin typeface="Calibri" charset="0"/>
                <a:ea typeface="+mn-ea"/>
                <a:cs typeface="Times New Roman" charset="0"/>
              </a:rPr>
              <a:t>Myotonic</a:t>
            </a:r>
            <a:r>
              <a:rPr lang="it-IT" altLang="it-IT" sz="3600" dirty="0">
                <a:solidFill>
                  <a:srgbClr val="072C62"/>
                </a:solidFill>
                <a:latin typeface="Calibri" charset="0"/>
                <a:ea typeface="+mn-ea"/>
                <a:cs typeface="Times New Roman" charset="0"/>
              </a:rPr>
              <a:t> </a:t>
            </a:r>
            <a:r>
              <a:rPr lang="it-IT" altLang="it-IT" sz="3600" dirty="0" err="1" smtClean="0">
                <a:solidFill>
                  <a:srgbClr val="072C62"/>
                </a:solidFill>
                <a:latin typeface="Calibri" charset="0"/>
                <a:ea typeface="+mn-ea"/>
                <a:cs typeface="Times New Roman" charset="0"/>
              </a:rPr>
              <a:t>Dystrophy</a:t>
            </a:r>
            <a:r>
              <a:rPr lang="it-IT" altLang="it-IT" sz="3600" dirty="0">
                <a:solidFill>
                  <a:srgbClr val="072C62"/>
                </a:solidFill>
                <a:latin typeface="Calibri" charset="0"/>
                <a:ea typeface="+mn-ea"/>
                <a:cs typeface="Times New Roman" charset="0"/>
              </a:rPr>
              <a:t> </a:t>
            </a:r>
            <a:r>
              <a:rPr lang="it-IT" altLang="it-IT" sz="3600" dirty="0" err="1" smtClean="0">
                <a:solidFill>
                  <a:srgbClr val="072C62"/>
                </a:solidFill>
                <a:latin typeface="Calibri" charset="0"/>
                <a:ea typeface="+mn-ea"/>
                <a:cs typeface="Times New Roman" charset="0"/>
              </a:rPr>
              <a:t>Type</a:t>
            </a:r>
            <a:r>
              <a:rPr lang="it-IT" altLang="it-IT" sz="3600" dirty="0" smtClean="0">
                <a:solidFill>
                  <a:srgbClr val="072C62"/>
                </a:solidFill>
                <a:latin typeface="Calibri" charset="0"/>
                <a:ea typeface="+mn-ea"/>
                <a:cs typeface="Times New Roman" charset="0"/>
              </a:rPr>
              <a:t> </a:t>
            </a:r>
            <a:r>
              <a:rPr lang="it-IT" altLang="it-IT" sz="3600" dirty="0">
                <a:solidFill>
                  <a:srgbClr val="072C62"/>
                </a:solidFill>
                <a:latin typeface="Calibri" charset="0"/>
                <a:ea typeface="+mn-ea"/>
                <a:cs typeface="Times New Roman" charset="0"/>
              </a:rPr>
              <a:t>2</a:t>
            </a:r>
          </a:p>
        </p:txBody>
      </p:sp>
    </p:spTree>
    <p:extLst>
      <p:ext uri="{BB962C8B-B14F-4D97-AF65-F5344CB8AC3E}">
        <p14:creationId xmlns:p14="http://schemas.microsoft.com/office/powerpoint/2010/main" val="322495664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0" y="1789113"/>
            <a:ext cx="8572500" cy="2216150"/>
          </a:xfrm>
          <a:prstGeom prst="rect">
            <a:avLst/>
          </a:prstGeom>
        </p:spPr>
        <p:txBody>
          <a:bodyPr vert="horz" lIns="91440" tIns="45720" rIns="91440" bIns="45720">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269875" indent="-269875">
              <a:buFont typeface="Wingdings" charset="2"/>
              <a:buChar char="§"/>
              <a:defRPr/>
            </a:pPr>
            <a:r>
              <a:rPr lang="en-US" sz="2000" b="1" smtClean="0"/>
              <a:t>In 1909, Steinert; Batten &amp; Gibb independently described the disorder focusing on muscle disease.</a:t>
            </a:r>
          </a:p>
          <a:p>
            <a:pPr marL="269875" indent="-269875">
              <a:buFont typeface="Wingdings" charset="2"/>
              <a:buChar char="§"/>
              <a:defRPr/>
            </a:pPr>
            <a:r>
              <a:rPr lang="en-US" sz="2000" b="1" smtClean="0"/>
              <a:t>Complex multisystemic phenotype (eyes, heart, endocrine, SNC) (see Harper 2001).</a:t>
            </a:r>
          </a:p>
          <a:p>
            <a:pPr marL="269875" indent="-269875">
              <a:buFont typeface="Wingdings" charset="2"/>
              <a:buChar char="§"/>
              <a:defRPr/>
            </a:pPr>
            <a:r>
              <a:rPr lang="en-US" sz="2000" b="1" smtClean="0"/>
              <a:t>Argument: one disease or many?</a:t>
            </a:r>
          </a:p>
          <a:p>
            <a:pPr marL="269875" indent="-269875">
              <a:buFont typeface="Wingdings" charset="2"/>
              <a:buChar char="§"/>
              <a:defRPr/>
            </a:pPr>
            <a:r>
              <a:rPr lang="en-US" sz="2000" b="1" smtClean="0"/>
              <a:t>Up to 1986 or so, no presymptomatic, or prenatal tests.</a:t>
            </a:r>
            <a:endParaRPr lang="en-US" sz="2400" b="1" dirty="0" smtClean="0"/>
          </a:p>
        </p:txBody>
      </p:sp>
      <p:sp>
        <p:nvSpPr>
          <p:cNvPr id="5" name="Gallone 6"/>
          <p:cNvSpPr/>
          <p:nvPr/>
        </p:nvSpPr>
        <p:spPr>
          <a:xfrm>
            <a:off x="-444" y="5504741"/>
            <a:ext cx="9144196" cy="500840"/>
          </a:xfrm>
          <a:prstGeom prst="chevron">
            <a:avLst/>
          </a:prstGeom>
          <a:gradFill flip="none" rotWithShape="1">
            <a:gsLst>
              <a:gs pos="0">
                <a:srgbClr val="FFF200"/>
              </a:gs>
              <a:gs pos="45000">
                <a:srgbClr val="FF7A00"/>
              </a:gs>
              <a:gs pos="70000">
                <a:srgbClr val="FF0300"/>
              </a:gs>
              <a:gs pos="100000">
                <a:srgbClr val="4D0808"/>
              </a:gs>
            </a:gsLst>
            <a:lin ang="0" scaled="0"/>
            <a:tileRect/>
          </a:gra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18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1909 		          1970’                         1982    1992      1994-01                                                                                                   </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63" y="5280025"/>
            <a:ext cx="8572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7775" y="4291013"/>
            <a:ext cx="554038"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375" y="4148138"/>
            <a:ext cx="1143000"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umetto 1 10"/>
          <p:cNvSpPr>
            <a:spLocks noChangeArrowheads="1"/>
          </p:cNvSpPr>
          <p:nvPr/>
        </p:nvSpPr>
        <p:spPr bwMode="auto">
          <a:xfrm>
            <a:off x="142875" y="4433888"/>
            <a:ext cx="1285875" cy="857250"/>
          </a:xfrm>
          <a:prstGeom prst="wedgeRectCallout">
            <a:avLst>
              <a:gd name="adj1" fmla="val -14167"/>
              <a:gd name="adj2" fmla="val 84722"/>
            </a:avLst>
          </a:prstGeom>
          <a:noFill/>
          <a:ln w="25400">
            <a:solidFill>
              <a:srgbClr val="89A4A7"/>
            </a:solidFill>
            <a:miter lim="800000"/>
            <a:headEnd/>
            <a:tailEnd/>
          </a:ln>
          <a:extLst>
            <a:ext uri="{909E8E84-426E-40dd-AFC4-6F175D3DCCD1}">
              <a14:hiddenFill xmlns:a14="http://schemas.microsoft.com/office/drawing/2010/main">
                <a:solidFill>
                  <a:schemeClr val="accent1"/>
                </a:solidFill>
              </a14:hiddenFill>
            </a:ext>
          </a:extLst>
        </p:spPr>
        <p:txBody>
          <a:bodyPr anchor="ctr"/>
          <a:lstStyle/>
          <a:p>
            <a:pPr algn="ctr"/>
            <a:r>
              <a:rPr lang="en-US" sz="900" b="1" dirty="0">
                <a:effectLst/>
                <a:latin typeface="Arial" charset="0"/>
              </a:rPr>
              <a:t>In 1909, </a:t>
            </a:r>
            <a:r>
              <a:rPr lang="en-US" sz="900" b="1" dirty="0" err="1">
                <a:effectLst/>
                <a:latin typeface="Arial" charset="0"/>
              </a:rPr>
              <a:t>Steinert</a:t>
            </a:r>
            <a:r>
              <a:rPr lang="en-US" sz="900" b="1" dirty="0">
                <a:effectLst/>
                <a:latin typeface="Arial" charset="0"/>
              </a:rPr>
              <a:t>; Batten &amp; Gibb independently described the disorder focusing on muscle disease.</a:t>
            </a:r>
          </a:p>
        </p:txBody>
      </p:sp>
      <p:sp>
        <p:nvSpPr>
          <p:cNvPr id="10" name="Fumetto 1 9"/>
          <p:cNvSpPr>
            <a:spLocks noChangeArrowheads="1"/>
          </p:cNvSpPr>
          <p:nvPr/>
        </p:nvSpPr>
        <p:spPr bwMode="auto">
          <a:xfrm>
            <a:off x="2051720" y="6093296"/>
            <a:ext cx="1285875" cy="642938"/>
          </a:xfrm>
          <a:prstGeom prst="wedgeRectCallout">
            <a:avLst>
              <a:gd name="adj1" fmla="val 32662"/>
              <a:gd name="adj2" fmla="val -80139"/>
            </a:avLst>
          </a:prstGeom>
          <a:noFill/>
          <a:ln w="25400">
            <a:solidFill>
              <a:srgbClr val="89A4A7"/>
            </a:solidFill>
            <a:miter lim="800000"/>
            <a:headEnd/>
            <a:tailEnd/>
          </a:ln>
          <a:extLst>
            <a:ext uri="{909E8E84-426E-40dd-AFC4-6F175D3DCCD1}">
              <a14:hiddenFill xmlns:a14="http://schemas.microsoft.com/office/drawing/2010/main">
                <a:solidFill>
                  <a:schemeClr val="accent1"/>
                </a:solidFill>
              </a14:hiddenFill>
            </a:ext>
          </a:extLst>
        </p:spPr>
        <p:txBody>
          <a:bodyPr anchor="ctr"/>
          <a:lstStyle/>
          <a:p>
            <a:pPr algn="ctr"/>
            <a:r>
              <a:rPr lang="en-US" sz="900" b="1" dirty="0">
                <a:effectLst/>
                <a:latin typeface="Arial" charset="0"/>
              </a:rPr>
              <a:t>Systemic review of pedigrees and clinical features (Harper et al.)</a:t>
            </a:r>
          </a:p>
        </p:txBody>
      </p:sp>
      <p:sp>
        <p:nvSpPr>
          <p:cNvPr id="11" name="Fumetto 1 11"/>
          <p:cNvSpPr>
            <a:spLocks noChangeArrowheads="1"/>
          </p:cNvSpPr>
          <p:nvPr/>
        </p:nvSpPr>
        <p:spPr bwMode="auto">
          <a:xfrm>
            <a:off x="6516216" y="4365104"/>
            <a:ext cx="1357312" cy="787524"/>
          </a:xfrm>
          <a:prstGeom prst="wedgeRectCallout">
            <a:avLst>
              <a:gd name="adj1" fmla="val -58512"/>
              <a:gd name="adj2" fmla="val 107483"/>
            </a:avLst>
          </a:prstGeom>
          <a:noFill/>
          <a:ln w="25400">
            <a:solidFill>
              <a:srgbClr val="89A4A7"/>
            </a:solidFill>
            <a:miter lim="800000"/>
            <a:headEnd/>
            <a:tailEnd/>
          </a:ln>
          <a:extLst>
            <a:ext uri="{909E8E84-426E-40dd-AFC4-6F175D3DCCD1}">
              <a14:hiddenFill xmlns:a14="http://schemas.microsoft.com/office/drawing/2010/main">
                <a:solidFill>
                  <a:schemeClr val="accent1"/>
                </a:solidFill>
              </a14:hiddenFill>
            </a:ext>
          </a:extLst>
        </p:spPr>
        <p:txBody>
          <a:bodyPr anchor="ctr"/>
          <a:lstStyle/>
          <a:p>
            <a:pPr algn="ctr"/>
            <a:r>
              <a:rPr lang="en-US" sz="900" b="1" dirty="0">
                <a:effectLst/>
                <a:latin typeface="Arial" charset="0"/>
              </a:rPr>
              <a:t>PROMM-DM2 phenotype and mutation defined </a:t>
            </a:r>
            <a:r>
              <a:rPr lang="en-US" sz="900" b="1" dirty="0" smtClean="0">
                <a:effectLst/>
                <a:latin typeface="Arial" charset="0"/>
              </a:rPr>
              <a:t>(Thornton; </a:t>
            </a:r>
            <a:r>
              <a:rPr lang="en-US" sz="900" b="1" dirty="0">
                <a:effectLst/>
                <a:latin typeface="Arial" charset="0"/>
              </a:rPr>
              <a:t>Ricker; </a:t>
            </a:r>
            <a:r>
              <a:rPr lang="en-US" sz="900" b="1" dirty="0" err="1">
                <a:effectLst/>
                <a:latin typeface="Arial" charset="0"/>
              </a:rPr>
              <a:t>Meola</a:t>
            </a:r>
            <a:r>
              <a:rPr lang="en-US" sz="900" b="1" dirty="0">
                <a:effectLst/>
                <a:latin typeface="Arial" charset="0"/>
              </a:rPr>
              <a:t>)</a:t>
            </a:r>
          </a:p>
        </p:txBody>
      </p:sp>
      <p:sp>
        <p:nvSpPr>
          <p:cNvPr id="12" name="Fumetto 1 12"/>
          <p:cNvSpPr>
            <a:spLocks noChangeArrowheads="1"/>
          </p:cNvSpPr>
          <p:nvPr/>
        </p:nvSpPr>
        <p:spPr bwMode="auto">
          <a:xfrm>
            <a:off x="4139952" y="6093296"/>
            <a:ext cx="1285875" cy="642938"/>
          </a:xfrm>
          <a:prstGeom prst="wedgeRectCallout">
            <a:avLst>
              <a:gd name="adj1" fmla="val -7597"/>
              <a:gd name="adj2" fmla="val -77277"/>
            </a:avLst>
          </a:prstGeom>
          <a:noFill/>
          <a:ln w="25400">
            <a:solidFill>
              <a:srgbClr val="89A4A7"/>
            </a:solidFill>
            <a:miter lim="800000"/>
            <a:headEnd/>
            <a:tailEnd/>
          </a:ln>
          <a:extLst>
            <a:ext uri="{909E8E84-426E-40dd-AFC4-6F175D3DCCD1}">
              <a14:hiddenFill xmlns:a14="http://schemas.microsoft.com/office/drawing/2010/main">
                <a:solidFill>
                  <a:schemeClr val="accent1"/>
                </a:solidFill>
              </a14:hiddenFill>
            </a:ext>
          </a:extLst>
        </p:spPr>
        <p:txBody>
          <a:bodyPr anchor="ctr"/>
          <a:lstStyle/>
          <a:p>
            <a:pPr algn="ctr"/>
            <a:r>
              <a:rPr lang="en-US" sz="900" b="1" dirty="0">
                <a:effectLst/>
                <a:latin typeface="Arial" charset="0"/>
              </a:rPr>
              <a:t>Antigen Mapping: Lu(a+); ABH, </a:t>
            </a:r>
            <a:r>
              <a:rPr lang="en-US" sz="900" b="1" dirty="0" err="1">
                <a:effectLst/>
                <a:latin typeface="Arial" charset="0"/>
              </a:rPr>
              <a:t>peptidaseT</a:t>
            </a:r>
            <a:r>
              <a:rPr lang="en-US" sz="900" b="1" dirty="0">
                <a:effectLst/>
                <a:latin typeface="Arial" charset="0"/>
              </a:rPr>
              <a:t>, Lewis, C3</a:t>
            </a:r>
          </a:p>
        </p:txBody>
      </p:sp>
      <p:sp>
        <p:nvSpPr>
          <p:cNvPr id="13" name="Fumetto 1 13"/>
          <p:cNvSpPr>
            <a:spLocks noChangeArrowheads="1"/>
          </p:cNvSpPr>
          <p:nvPr/>
        </p:nvSpPr>
        <p:spPr bwMode="auto">
          <a:xfrm>
            <a:off x="4143375" y="4725144"/>
            <a:ext cx="857250" cy="571500"/>
          </a:xfrm>
          <a:prstGeom prst="wedgeRectCallout">
            <a:avLst>
              <a:gd name="adj1" fmla="val 18630"/>
              <a:gd name="adj2" fmla="val 111253"/>
            </a:avLst>
          </a:prstGeom>
          <a:noFill/>
          <a:ln w="25400">
            <a:solidFill>
              <a:srgbClr val="89A4A7"/>
            </a:solidFill>
            <a:miter lim="800000"/>
            <a:headEnd/>
            <a:tailEnd/>
          </a:ln>
          <a:extLst>
            <a:ext uri="{909E8E84-426E-40dd-AFC4-6F175D3DCCD1}">
              <a14:hiddenFill xmlns:a14="http://schemas.microsoft.com/office/drawing/2010/main">
                <a:solidFill>
                  <a:schemeClr val="accent1"/>
                </a:solidFill>
              </a14:hiddenFill>
            </a:ext>
          </a:extLst>
        </p:spPr>
        <p:txBody>
          <a:bodyPr anchor="ctr"/>
          <a:lstStyle/>
          <a:p>
            <a:pPr algn="ctr"/>
            <a:r>
              <a:rPr lang="en-US" sz="900" b="1" dirty="0">
                <a:effectLst/>
                <a:latin typeface="Arial" charset="0"/>
              </a:rPr>
              <a:t>Indirect evidences of Mapping on </a:t>
            </a:r>
            <a:r>
              <a:rPr lang="en-US" sz="900" b="1" dirty="0" err="1">
                <a:effectLst/>
                <a:latin typeface="Arial" charset="0"/>
              </a:rPr>
              <a:t>Chr</a:t>
            </a:r>
            <a:r>
              <a:rPr lang="en-US" sz="900" b="1" dirty="0">
                <a:effectLst/>
                <a:latin typeface="Arial" charset="0"/>
              </a:rPr>
              <a:t> 19</a:t>
            </a:r>
          </a:p>
        </p:txBody>
      </p:sp>
      <p:sp>
        <p:nvSpPr>
          <p:cNvPr id="14" name="Fumetto 1 14"/>
          <p:cNvSpPr>
            <a:spLocks noChangeArrowheads="1"/>
          </p:cNvSpPr>
          <p:nvPr/>
        </p:nvSpPr>
        <p:spPr bwMode="auto">
          <a:xfrm>
            <a:off x="5292080" y="4221088"/>
            <a:ext cx="1000125" cy="642938"/>
          </a:xfrm>
          <a:prstGeom prst="wedgeRectCallout">
            <a:avLst>
              <a:gd name="adj1" fmla="val -42898"/>
              <a:gd name="adj2" fmla="val 169516"/>
            </a:avLst>
          </a:prstGeom>
          <a:noFill/>
          <a:ln w="25400">
            <a:solidFill>
              <a:srgbClr val="89A4A7"/>
            </a:solidFill>
            <a:miter lim="800000"/>
            <a:headEnd/>
            <a:tailEnd/>
          </a:ln>
          <a:extLst>
            <a:ext uri="{909E8E84-426E-40dd-AFC4-6F175D3DCCD1}">
              <a14:hiddenFill xmlns:a14="http://schemas.microsoft.com/office/drawing/2010/main">
                <a:solidFill>
                  <a:schemeClr val="accent1"/>
                </a:solidFill>
              </a14:hiddenFill>
            </a:ext>
          </a:extLst>
        </p:spPr>
        <p:txBody>
          <a:bodyPr anchor="ctr"/>
          <a:lstStyle/>
          <a:p>
            <a:pPr algn="ctr"/>
            <a:r>
              <a:rPr lang="en-US" sz="900" b="1" dirty="0">
                <a:effectLst/>
                <a:latin typeface="Arial" charset="0"/>
              </a:rPr>
              <a:t>DM 1 mutation identified at 3’UTR of DMPK gene</a:t>
            </a:r>
          </a:p>
        </p:txBody>
      </p:sp>
      <p:pic>
        <p:nvPicPr>
          <p:cNvPr id="15" name="Picture 13" descr="http://www.galileonet.it/Mostre/dna/dna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2188" y="5934075"/>
            <a:ext cx="500062"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ttangolo 3"/>
          <p:cNvSpPr>
            <a:spLocks noGrp="1" noChangeArrowheads="1"/>
          </p:cNvSpPr>
          <p:nvPr>
            <p:ph type="title"/>
          </p:nvPr>
        </p:nvSpPr>
        <p:spPr bwMode="auto">
          <a:xfrm>
            <a:off x="612648" y="400735"/>
            <a:ext cx="815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it-IT" dirty="0">
                <a:solidFill>
                  <a:srgbClr val="000000"/>
                </a:solidFill>
                <a:latin typeface="Calibri" charset="0"/>
                <a:cs typeface="Times New Roman" charset="0"/>
              </a:rPr>
              <a:t>Myotonic </a:t>
            </a:r>
            <a:r>
              <a:rPr lang="it-IT" dirty="0" err="1">
                <a:solidFill>
                  <a:srgbClr val="000000"/>
                </a:solidFill>
                <a:latin typeface="Calibri" charset="0"/>
                <a:cs typeface="Times New Roman" charset="0"/>
              </a:rPr>
              <a:t>Dystrophies</a:t>
            </a:r>
            <a:endParaRPr lang="it-IT" dirty="0">
              <a:solidFill>
                <a:srgbClr val="000000"/>
              </a:solidFill>
              <a:latin typeface="Calibri" charset="0"/>
              <a:cs typeface="Times New Roman" charset="0"/>
            </a:endParaRPr>
          </a:p>
        </p:txBody>
      </p:sp>
      <p:pic>
        <p:nvPicPr>
          <p:cNvPr id="17" name="Immagin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950" y="765175"/>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343860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a:spLocks noChangeArrowheads="1"/>
          </p:cNvSpPr>
          <p:nvPr/>
        </p:nvSpPr>
        <p:spPr bwMode="auto">
          <a:xfrm>
            <a:off x="4284663" y="-36513"/>
            <a:ext cx="4859337" cy="875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lnSpc>
                <a:spcPct val="90000"/>
              </a:lnSpc>
              <a:spcBef>
                <a:spcPct val="0"/>
              </a:spcBef>
              <a:buNone/>
              <a:defRPr/>
            </a:pPr>
            <a:r>
              <a:rPr lang="it-IT" altLang="it-IT" sz="2800" dirty="0" err="1">
                <a:solidFill>
                  <a:schemeClr val="bg1"/>
                </a:solidFill>
                <a:latin typeface="Calibri" charset="0"/>
                <a:ea typeface="+mn-ea"/>
                <a:cs typeface="Times New Roman" charset="0"/>
              </a:rPr>
              <a:t>Myotonic</a:t>
            </a:r>
            <a:r>
              <a:rPr lang="it-IT" altLang="it-IT" sz="2800" dirty="0">
                <a:solidFill>
                  <a:schemeClr val="bg1"/>
                </a:solidFill>
                <a:latin typeface="Calibri" charset="0"/>
                <a:ea typeface="+mn-ea"/>
                <a:cs typeface="Times New Roman" charset="0"/>
              </a:rPr>
              <a:t> </a:t>
            </a:r>
            <a:r>
              <a:rPr lang="it-IT" altLang="it-IT" sz="2800" dirty="0" err="1">
                <a:solidFill>
                  <a:schemeClr val="bg1"/>
                </a:solidFill>
                <a:latin typeface="Calibri" charset="0"/>
                <a:ea typeface="+mn-ea"/>
                <a:cs typeface="Times New Roman" charset="0"/>
              </a:rPr>
              <a:t>Dystrophy</a:t>
            </a:r>
            <a:endParaRPr lang="it-IT" altLang="it-IT" sz="2800" dirty="0">
              <a:solidFill>
                <a:schemeClr val="bg1"/>
              </a:solidFill>
              <a:latin typeface="Calibri" charset="0"/>
              <a:ea typeface="+mn-ea"/>
              <a:cs typeface="Times New Roman" charset="0"/>
            </a:endParaRPr>
          </a:p>
          <a:p>
            <a:pPr algn="ctr">
              <a:lnSpc>
                <a:spcPct val="90000"/>
              </a:lnSpc>
              <a:spcBef>
                <a:spcPct val="0"/>
              </a:spcBef>
              <a:buNone/>
              <a:defRPr/>
            </a:pPr>
            <a:r>
              <a:rPr lang="it-IT" altLang="it-IT" sz="2800" dirty="0" err="1">
                <a:solidFill>
                  <a:schemeClr val="bg1"/>
                </a:solidFill>
                <a:latin typeface="Calibri" charset="0"/>
                <a:ea typeface="+mn-ea"/>
                <a:cs typeface="Times New Roman" charset="0"/>
              </a:rPr>
              <a:t>Type</a:t>
            </a:r>
            <a:r>
              <a:rPr lang="it-IT" altLang="it-IT" sz="2800" dirty="0">
                <a:solidFill>
                  <a:schemeClr val="bg1"/>
                </a:solidFill>
                <a:latin typeface="Calibri" charset="0"/>
                <a:ea typeface="+mn-ea"/>
                <a:cs typeface="Times New Roman" charset="0"/>
              </a:rPr>
              <a:t> 2</a:t>
            </a:r>
          </a:p>
        </p:txBody>
      </p:sp>
      <p:sp>
        <p:nvSpPr>
          <p:cNvPr id="13" name="Rettangolo 12"/>
          <p:cNvSpPr/>
          <p:nvPr/>
        </p:nvSpPr>
        <p:spPr>
          <a:xfrm>
            <a:off x="250825" y="797147"/>
            <a:ext cx="8642350" cy="461963"/>
          </a:xfrm>
          <a:prstGeom prst="rect">
            <a:avLst/>
          </a:prstGeom>
        </p:spPr>
        <p:txBody>
          <a:bodyPr>
            <a:spAutoFit/>
          </a:bodyPr>
          <a:lstStyle/>
          <a:p>
            <a:pPr algn="ctr">
              <a:defRPr/>
            </a:pPr>
            <a:r>
              <a:rPr lang="en-US" sz="2400" b="1" dirty="0">
                <a:solidFill>
                  <a:srgbClr val="A50000"/>
                </a:solidFill>
                <a:latin typeface="+mj-lt"/>
                <a:ea typeface="ＭＳ Ｐゴシック" pitchFamily="-111" charset="-128"/>
              </a:rPr>
              <a:t>Adult- onset DM2/PROMM</a:t>
            </a:r>
            <a:endParaRPr lang="en-US" sz="2400" b="1" dirty="0">
              <a:latin typeface="+mj-lt"/>
              <a:ea typeface="ＭＳ Ｐゴシック" pitchFamily="-111" charset="-128"/>
            </a:endParaRPr>
          </a:p>
        </p:txBody>
      </p:sp>
      <p:grpSp>
        <p:nvGrpSpPr>
          <p:cNvPr id="16389" name="Gruppo 5"/>
          <p:cNvGrpSpPr>
            <a:grpSpLocks/>
          </p:cNvGrpSpPr>
          <p:nvPr/>
        </p:nvGrpSpPr>
        <p:grpSpPr bwMode="auto">
          <a:xfrm>
            <a:off x="1259632" y="1839913"/>
            <a:ext cx="6480175" cy="4829175"/>
            <a:chOff x="467544" y="1839913"/>
            <a:chExt cx="6480720" cy="4829447"/>
          </a:xfrm>
        </p:grpSpPr>
        <p:grpSp>
          <p:nvGrpSpPr>
            <p:cNvPr id="16395" name="Gruppo 1"/>
            <p:cNvGrpSpPr>
              <a:grpSpLocks/>
            </p:cNvGrpSpPr>
            <p:nvPr/>
          </p:nvGrpSpPr>
          <p:grpSpPr bwMode="auto">
            <a:xfrm>
              <a:off x="611560" y="2060848"/>
              <a:ext cx="6192688" cy="4536504"/>
              <a:chOff x="0" y="1377950"/>
              <a:chExt cx="4284663" cy="3694089"/>
            </a:xfrm>
          </p:grpSpPr>
          <p:pic>
            <p:nvPicPr>
              <p:cNvPr id="16397" name="Picture 7"/>
              <p:cNvPicPr>
                <a:picLocks noChangeAspect="1" noChangeArrowheads="1"/>
              </p:cNvPicPr>
              <p:nvPr/>
            </p:nvPicPr>
            <p:blipFill>
              <a:blip r:embed="rId3">
                <a:extLst>
                  <a:ext uri="{28A0092B-C50C-407E-A947-70E740481C1C}">
                    <a14:useLocalDpi xmlns:a14="http://schemas.microsoft.com/office/drawing/2010/main" val="0"/>
                  </a:ext>
                </a:extLst>
              </a:blip>
              <a:srcRect r="82707" b="24838"/>
              <a:stretch>
                <a:fillRect/>
              </a:stretch>
            </p:blipFill>
            <p:spPr bwMode="auto">
              <a:xfrm>
                <a:off x="0" y="1377950"/>
                <a:ext cx="1337481" cy="3694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8" name="Picture 7"/>
              <p:cNvPicPr>
                <a:picLocks noChangeAspect="1" noChangeArrowheads="1"/>
              </p:cNvPicPr>
              <p:nvPr/>
            </p:nvPicPr>
            <p:blipFill>
              <a:blip r:embed="rId3">
                <a:extLst>
                  <a:ext uri="{28A0092B-C50C-407E-A947-70E740481C1C}">
                    <a14:useLocalDpi xmlns:a14="http://schemas.microsoft.com/office/drawing/2010/main" val="0"/>
                  </a:ext>
                </a:extLst>
              </a:blip>
              <a:srcRect l="58702" b="24838"/>
              <a:stretch>
                <a:fillRect/>
              </a:stretch>
            </p:blipFill>
            <p:spPr bwMode="auto">
              <a:xfrm>
                <a:off x="1090512" y="1377950"/>
                <a:ext cx="3194151" cy="3694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Rettangolo 4"/>
            <p:cNvSpPr/>
            <p:nvPr/>
          </p:nvSpPr>
          <p:spPr>
            <a:xfrm>
              <a:off x="467544" y="1839913"/>
              <a:ext cx="6480720" cy="4829447"/>
            </a:xfrm>
            <a:prstGeom prst="rect">
              <a:avLst/>
            </a:prstGeom>
            <a:noFill/>
            <a:ln>
              <a:solidFill>
                <a:srgbClr val="A5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grpSp>
        <p:nvGrpSpPr>
          <p:cNvPr id="8" name="Gruppo 7"/>
          <p:cNvGrpSpPr>
            <a:grpSpLocks/>
          </p:cNvGrpSpPr>
          <p:nvPr/>
        </p:nvGrpSpPr>
        <p:grpSpPr bwMode="auto">
          <a:xfrm>
            <a:off x="1287165" y="3429000"/>
            <a:ext cx="6453187" cy="1401763"/>
            <a:chOff x="4495970" y="2556008"/>
            <a:chExt cx="6452655" cy="1401848"/>
          </a:xfrm>
        </p:grpSpPr>
        <p:grpSp>
          <p:nvGrpSpPr>
            <p:cNvPr id="16391" name="Gruppo 16"/>
            <p:cNvGrpSpPr>
              <a:grpSpLocks/>
            </p:cNvGrpSpPr>
            <p:nvPr/>
          </p:nvGrpSpPr>
          <p:grpSpPr bwMode="auto">
            <a:xfrm>
              <a:off x="4572000" y="2556008"/>
              <a:ext cx="6376625" cy="1401848"/>
              <a:chOff x="0" y="5040406"/>
              <a:chExt cx="4284663" cy="856008"/>
            </a:xfrm>
          </p:grpSpPr>
          <p:pic>
            <p:nvPicPr>
              <p:cNvPr id="16393" name="Picture 7"/>
              <p:cNvPicPr>
                <a:picLocks noChangeAspect="1" noChangeArrowheads="1"/>
              </p:cNvPicPr>
              <p:nvPr/>
            </p:nvPicPr>
            <p:blipFill>
              <a:blip r:embed="rId3">
                <a:extLst>
                  <a:ext uri="{28A0092B-C50C-407E-A947-70E740481C1C}">
                    <a14:useLocalDpi xmlns:a14="http://schemas.microsoft.com/office/drawing/2010/main" val="0"/>
                  </a:ext>
                </a:extLst>
              </a:blip>
              <a:srcRect t="74516" r="82707" b="8067"/>
              <a:stretch>
                <a:fillRect/>
              </a:stretch>
            </p:blipFill>
            <p:spPr bwMode="auto">
              <a:xfrm>
                <a:off x="0" y="5040406"/>
                <a:ext cx="1337481" cy="856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4" name="Picture 7"/>
              <p:cNvPicPr>
                <a:picLocks noChangeAspect="1" noChangeArrowheads="1"/>
              </p:cNvPicPr>
              <p:nvPr/>
            </p:nvPicPr>
            <p:blipFill>
              <a:blip r:embed="rId3">
                <a:extLst>
                  <a:ext uri="{28A0092B-C50C-407E-A947-70E740481C1C}">
                    <a14:useLocalDpi xmlns:a14="http://schemas.microsoft.com/office/drawing/2010/main" val="0"/>
                  </a:ext>
                </a:extLst>
              </a:blip>
              <a:srcRect l="58702" t="74516" b="8067"/>
              <a:stretch>
                <a:fillRect/>
              </a:stretch>
            </p:blipFill>
            <p:spPr bwMode="auto">
              <a:xfrm>
                <a:off x="1090512" y="5040407"/>
                <a:ext cx="3194151" cy="856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Rettangolo 6"/>
            <p:cNvSpPr/>
            <p:nvPr/>
          </p:nvSpPr>
          <p:spPr>
            <a:xfrm>
              <a:off x="4495970" y="2556008"/>
              <a:ext cx="6452655" cy="1401848"/>
            </a:xfrm>
            <a:prstGeom prst="rect">
              <a:avLst/>
            </a:prstGeom>
            <a:noFill/>
            <a:ln>
              <a:solidFill>
                <a:srgbClr val="A5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pic>
        <p:nvPicPr>
          <p:cNvPr id="15" name="Immagin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504" y="764704"/>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olo 11"/>
          <p:cNvSpPr>
            <a:spLocks noGrp="1" noChangeArrowheads="1"/>
          </p:cNvSpPr>
          <p:nvPr>
            <p:ph type="title"/>
          </p:nvPr>
        </p:nvSpPr>
        <p:spPr bwMode="auto">
          <a:xfrm>
            <a:off x="609600" y="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lnSpc>
                <a:spcPct val="90000"/>
              </a:lnSpc>
              <a:spcBef>
                <a:spcPct val="0"/>
              </a:spcBef>
              <a:buFontTx/>
              <a:buNone/>
              <a:defRPr/>
            </a:pPr>
            <a:r>
              <a:rPr lang="it-IT" altLang="it-IT" sz="3600" dirty="0" err="1">
                <a:solidFill>
                  <a:srgbClr val="072C62"/>
                </a:solidFill>
                <a:latin typeface="Calibri" charset="0"/>
                <a:ea typeface="+mn-ea"/>
                <a:cs typeface="Times New Roman" charset="0"/>
              </a:rPr>
              <a:t>Myotonic</a:t>
            </a:r>
            <a:r>
              <a:rPr lang="it-IT" altLang="it-IT" sz="3600" dirty="0">
                <a:solidFill>
                  <a:srgbClr val="072C62"/>
                </a:solidFill>
                <a:latin typeface="Calibri" charset="0"/>
                <a:ea typeface="+mn-ea"/>
                <a:cs typeface="Times New Roman" charset="0"/>
              </a:rPr>
              <a:t> </a:t>
            </a:r>
            <a:r>
              <a:rPr lang="it-IT" altLang="it-IT" sz="3600" dirty="0" err="1" smtClean="0">
                <a:solidFill>
                  <a:srgbClr val="072C62"/>
                </a:solidFill>
                <a:latin typeface="Calibri" charset="0"/>
                <a:ea typeface="+mn-ea"/>
                <a:cs typeface="Times New Roman" charset="0"/>
              </a:rPr>
              <a:t>Dystrophy</a:t>
            </a:r>
            <a:r>
              <a:rPr lang="it-IT" altLang="it-IT" sz="3600" dirty="0">
                <a:solidFill>
                  <a:srgbClr val="072C62"/>
                </a:solidFill>
                <a:latin typeface="Calibri" charset="0"/>
                <a:ea typeface="+mn-ea"/>
                <a:cs typeface="Times New Roman" charset="0"/>
              </a:rPr>
              <a:t> </a:t>
            </a:r>
            <a:r>
              <a:rPr lang="it-IT" altLang="it-IT" sz="3600" dirty="0" err="1" smtClean="0">
                <a:solidFill>
                  <a:srgbClr val="072C62"/>
                </a:solidFill>
                <a:latin typeface="Calibri" charset="0"/>
                <a:ea typeface="+mn-ea"/>
                <a:cs typeface="Times New Roman" charset="0"/>
              </a:rPr>
              <a:t>Type</a:t>
            </a:r>
            <a:r>
              <a:rPr lang="it-IT" altLang="it-IT" sz="3600" dirty="0" smtClean="0">
                <a:solidFill>
                  <a:srgbClr val="072C62"/>
                </a:solidFill>
                <a:latin typeface="Calibri" charset="0"/>
                <a:ea typeface="+mn-ea"/>
                <a:cs typeface="Times New Roman" charset="0"/>
              </a:rPr>
              <a:t> </a:t>
            </a:r>
            <a:r>
              <a:rPr lang="it-IT" altLang="it-IT" sz="3600" dirty="0">
                <a:solidFill>
                  <a:srgbClr val="072C62"/>
                </a:solidFill>
                <a:latin typeface="Calibri" charset="0"/>
                <a:ea typeface="+mn-ea"/>
                <a:cs typeface="Times New Roman" charset="0"/>
              </a:rPr>
              <a:t>2</a:t>
            </a:r>
          </a:p>
        </p:txBody>
      </p:sp>
    </p:spTree>
    <p:extLst>
      <p:ext uri="{BB962C8B-B14F-4D97-AF65-F5344CB8AC3E}">
        <p14:creationId xmlns:p14="http://schemas.microsoft.com/office/powerpoint/2010/main" val="16262344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06355" y="2907305"/>
            <a:ext cx="8678958" cy="3693319"/>
          </a:xfrm>
          <a:prstGeom prst="rect">
            <a:avLst/>
          </a:prstGeom>
          <a:noFill/>
        </p:spPr>
        <p:txBody>
          <a:bodyPr wrap="square">
            <a:spAutoFit/>
          </a:bodyPr>
          <a:lstStyle/>
          <a:p>
            <a:pPr algn="just">
              <a:buClr>
                <a:srgbClr val="C00000"/>
              </a:buClr>
            </a:pPr>
            <a:r>
              <a:rPr lang="en-US" b="1" dirty="0" smtClean="0"/>
              <a:t>the frequency and progression of cardiac and muscle involvement have been studied in a large cohort of patients with DM1 and DM2 in Italy and Germany</a:t>
            </a:r>
          </a:p>
          <a:p>
            <a:pPr marL="285750" indent="-285750" algn="just">
              <a:buClr>
                <a:srgbClr val="C00000"/>
              </a:buClr>
              <a:buFont typeface="Wingdings" panose="05000000000000000000" pitchFamily="2" charset="2"/>
              <a:buChar char="v"/>
            </a:pPr>
            <a:endParaRPr lang="en-US" b="1" dirty="0"/>
          </a:p>
          <a:p>
            <a:pPr marL="285750" indent="-285750" algn="just">
              <a:buClr>
                <a:srgbClr val="C00000"/>
              </a:buClr>
              <a:buFont typeface="Wingdings" panose="05000000000000000000" pitchFamily="2" charset="2"/>
              <a:buChar char="v"/>
            </a:pPr>
            <a:endParaRPr lang="en-US" b="1" dirty="0"/>
          </a:p>
          <a:p>
            <a:pPr marL="285750" indent="-285750" algn="just">
              <a:buClr>
                <a:srgbClr val="C00000"/>
              </a:buClr>
              <a:buFont typeface="Wingdings" panose="05000000000000000000" pitchFamily="2" charset="2"/>
              <a:buChar char="v"/>
            </a:pPr>
            <a:r>
              <a:rPr lang="en-US" b="1" dirty="0" smtClean="0"/>
              <a:t>the </a:t>
            </a:r>
            <a:r>
              <a:rPr lang="en-US" b="1" dirty="0"/>
              <a:t>frequency and severity of cardiac involvement and muscle weakness </a:t>
            </a:r>
            <a:r>
              <a:rPr lang="en-US" b="1" dirty="0" smtClean="0"/>
              <a:t>are reduced </a:t>
            </a:r>
            <a:r>
              <a:rPr lang="en-US" b="1" dirty="0"/>
              <a:t>in </a:t>
            </a:r>
            <a:r>
              <a:rPr lang="en-US" b="1" dirty="0" smtClean="0"/>
              <a:t>DM2 </a:t>
            </a:r>
            <a:r>
              <a:rPr lang="en-US" b="1" dirty="0"/>
              <a:t>compared to </a:t>
            </a:r>
            <a:r>
              <a:rPr lang="en-US" b="1" dirty="0" smtClean="0"/>
              <a:t>DM1 </a:t>
            </a:r>
          </a:p>
          <a:p>
            <a:pPr marL="285750" indent="-285750" algn="just">
              <a:buClr>
                <a:srgbClr val="C00000"/>
              </a:buClr>
              <a:buFont typeface="Wingdings" panose="05000000000000000000" pitchFamily="2" charset="2"/>
              <a:buChar char="v"/>
            </a:pPr>
            <a:r>
              <a:rPr lang="en-US" b="1" dirty="0"/>
              <a:t>i</a:t>
            </a:r>
            <a:r>
              <a:rPr lang="en-US" b="1" dirty="0" smtClean="0"/>
              <a:t>n DM2 progression </a:t>
            </a:r>
            <a:r>
              <a:rPr lang="en-US" b="1" dirty="0"/>
              <a:t>is slower and less </a:t>
            </a:r>
            <a:r>
              <a:rPr lang="en-US" b="1" dirty="0" smtClean="0"/>
              <a:t>severe</a:t>
            </a:r>
          </a:p>
          <a:p>
            <a:pPr algn="just">
              <a:buClr>
                <a:srgbClr val="C00000"/>
              </a:buClr>
            </a:pPr>
            <a:r>
              <a:rPr lang="en-US" b="1" dirty="0" smtClean="0"/>
              <a:t>                                                                      </a:t>
            </a:r>
          </a:p>
          <a:p>
            <a:pPr algn="just">
              <a:buClr>
                <a:srgbClr val="C00000"/>
              </a:buClr>
            </a:pPr>
            <a:r>
              <a:rPr lang="en-US" b="1" dirty="0">
                <a:solidFill>
                  <a:srgbClr val="C00000"/>
                </a:solidFill>
              </a:rPr>
              <a:t> </a:t>
            </a:r>
            <a:r>
              <a:rPr lang="en-US" b="1" dirty="0" smtClean="0">
                <a:solidFill>
                  <a:srgbClr val="C00000"/>
                </a:solidFill>
              </a:rPr>
              <a:t>                                                                       HOWEVER</a:t>
            </a:r>
          </a:p>
          <a:p>
            <a:pPr algn="just">
              <a:buClr>
                <a:srgbClr val="C00000"/>
              </a:buClr>
            </a:pPr>
            <a:endParaRPr lang="en-US" b="1" dirty="0" smtClean="0"/>
          </a:p>
          <a:p>
            <a:pPr algn="ctr">
              <a:buClr>
                <a:srgbClr val="C00000"/>
              </a:buClr>
            </a:pPr>
            <a:r>
              <a:rPr lang="en-US" b="1" dirty="0"/>
              <a:t>c</a:t>
            </a:r>
            <a:r>
              <a:rPr lang="en-US" b="1" dirty="0" smtClean="0"/>
              <a:t>areful cardiac evaluation </a:t>
            </a:r>
            <a:r>
              <a:rPr lang="en-US" b="1" dirty="0"/>
              <a:t>is recommended to identify </a:t>
            </a:r>
            <a:r>
              <a:rPr lang="en-US" b="1" dirty="0" smtClean="0"/>
              <a:t>DM2 patients </a:t>
            </a:r>
            <a:r>
              <a:rPr lang="en-US" b="1" dirty="0"/>
              <a:t>at risk for potential </a:t>
            </a:r>
            <a:r>
              <a:rPr lang="en-US" b="1" dirty="0" smtClean="0"/>
              <a:t>cardiac </a:t>
            </a:r>
            <a:r>
              <a:rPr lang="it-IT" b="1" dirty="0" smtClean="0"/>
              <a:t>major </a:t>
            </a:r>
            <a:r>
              <a:rPr lang="it-IT" b="1" dirty="0" err="1" smtClean="0"/>
              <a:t>arrhythmia</a:t>
            </a:r>
            <a:endParaRPr lang="it-IT" b="1" dirty="0" smtClean="0"/>
          </a:p>
          <a:p>
            <a:pPr algn="just">
              <a:buClr>
                <a:srgbClr val="C00000"/>
              </a:buClr>
            </a:pPr>
            <a:endParaRPr lang="it-IT" b="1" dirty="0">
              <a:ea typeface="ＭＳ Ｐゴシック" pitchFamily="-111" charset="-128"/>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1340768"/>
            <a:ext cx="3096344" cy="1350795"/>
          </a:xfrm>
          <a:prstGeom prst="rect">
            <a:avLst/>
          </a:prstGeom>
          <a:noFill/>
          <a:ln w="25400">
            <a:solidFill>
              <a:srgbClr val="C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 name="Freccia in giù 5"/>
          <p:cNvSpPr/>
          <p:nvPr/>
        </p:nvSpPr>
        <p:spPr>
          <a:xfrm>
            <a:off x="4573691" y="3627386"/>
            <a:ext cx="314198" cy="43204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C00000"/>
              </a:solidFill>
            </a:endParaRPr>
          </a:p>
        </p:txBody>
      </p:sp>
      <p:sp>
        <p:nvSpPr>
          <p:cNvPr id="7" name="CasellaDiTesto 6"/>
          <p:cNvSpPr txBox="1"/>
          <p:nvPr/>
        </p:nvSpPr>
        <p:spPr>
          <a:xfrm>
            <a:off x="5220072" y="1772816"/>
            <a:ext cx="2376264" cy="369332"/>
          </a:xfrm>
          <a:prstGeom prst="rect">
            <a:avLst/>
          </a:prstGeom>
          <a:noFill/>
        </p:spPr>
        <p:txBody>
          <a:bodyPr wrap="square" rtlCol="0">
            <a:spAutoFit/>
          </a:bodyPr>
          <a:lstStyle/>
          <a:p>
            <a:r>
              <a:rPr lang="it-IT" b="1" dirty="0" smtClean="0"/>
              <a:t>Sansone et al., 2013 </a:t>
            </a:r>
            <a:endParaRPr lang="it-IT" b="1" dirty="0"/>
          </a:p>
        </p:txBody>
      </p:sp>
      <p:pic>
        <p:nvPicPr>
          <p:cNvPr id="8" name="Immagin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04" y="764704"/>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3"/>
          <p:cNvSpPr>
            <a:spLocks noGrp="1" noChangeArrowheads="1"/>
          </p:cNvSpPr>
          <p:nvPr>
            <p:ph type="title"/>
          </p:nvPr>
        </p:nvSpPr>
        <p:spPr bwMode="auto">
          <a:xfrm>
            <a:off x="609600" y="400735"/>
            <a:ext cx="815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it-IT" altLang="it-IT" sz="3600" dirty="0" err="1">
                <a:solidFill>
                  <a:srgbClr val="072C62"/>
                </a:solidFill>
                <a:latin typeface="Calibri" pitchFamily="34" charset="0"/>
                <a:cs typeface="Times New Roman" pitchFamily="18" charset="0"/>
              </a:rPr>
              <a:t>Cardiac</a:t>
            </a:r>
            <a:r>
              <a:rPr lang="it-IT" altLang="it-IT" sz="3600" dirty="0">
                <a:solidFill>
                  <a:srgbClr val="072C62"/>
                </a:solidFill>
                <a:latin typeface="Calibri" pitchFamily="34" charset="0"/>
                <a:cs typeface="Times New Roman" pitchFamily="18" charset="0"/>
              </a:rPr>
              <a:t> </a:t>
            </a:r>
            <a:r>
              <a:rPr lang="it-IT" altLang="it-IT" sz="3600" dirty="0" err="1">
                <a:solidFill>
                  <a:srgbClr val="072C62"/>
                </a:solidFill>
                <a:latin typeface="Calibri" pitchFamily="34" charset="0"/>
                <a:cs typeface="Times New Roman" pitchFamily="18" charset="0"/>
              </a:rPr>
              <a:t>involvement</a:t>
            </a:r>
            <a:endParaRPr lang="it-IT" altLang="it-IT" sz="3600" dirty="0" smtClean="0">
              <a:solidFill>
                <a:srgbClr val="072C62"/>
              </a:solidFill>
              <a:latin typeface="Calibri" pitchFamily="34" charset="0"/>
              <a:cs typeface="Times New Roman" pitchFamily="18" charset="0"/>
            </a:endParaRPr>
          </a:p>
        </p:txBody>
      </p:sp>
    </p:spTree>
    <p:extLst>
      <p:ext uri="{BB962C8B-B14F-4D97-AF65-F5344CB8AC3E}">
        <p14:creationId xmlns:p14="http://schemas.microsoft.com/office/powerpoint/2010/main" val="260196062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lum bright="-20000" contrast="20000"/>
          </a:blip>
          <a:stretch>
            <a:fillRect/>
          </a:stretch>
        </p:blipFill>
        <p:spPr>
          <a:xfrm>
            <a:off x="971600" y="1340768"/>
            <a:ext cx="3024336" cy="1278426"/>
          </a:xfrm>
          <a:prstGeom prst="rect">
            <a:avLst/>
          </a:prstGeom>
          <a:ln w="19050">
            <a:solidFill>
              <a:srgbClr val="C00000"/>
            </a:solidFill>
          </a:ln>
          <a:effectLst>
            <a:outerShdw blurRad="63500" sx="102000" sy="102000" algn="ctr" rotWithShape="0">
              <a:prstClr val="black">
                <a:alpha val="40000"/>
              </a:prstClr>
            </a:outerShdw>
          </a:effectLst>
        </p:spPr>
      </p:pic>
      <p:sp>
        <p:nvSpPr>
          <p:cNvPr id="6" name="CasellaDiTesto 5"/>
          <p:cNvSpPr txBox="1"/>
          <p:nvPr/>
        </p:nvSpPr>
        <p:spPr>
          <a:xfrm>
            <a:off x="4355976" y="1628800"/>
            <a:ext cx="2664296" cy="369332"/>
          </a:xfrm>
          <a:prstGeom prst="rect">
            <a:avLst/>
          </a:prstGeom>
          <a:noFill/>
        </p:spPr>
        <p:txBody>
          <a:bodyPr wrap="square" rtlCol="0">
            <a:spAutoFit/>
          </a:bodyPr>
          <a:lstStyle/>
          <a:p>
            <a:r>
              <a:rPr lang="it-IT" b="1" dirty="0" err="1" smtClean="0"/>
              <a:t>Freyermuth</a:t>
            </a:r>
            <a:r>
              <a:rPr lang="it-IT" b="1" dirty="0" smtClean="0"/>
              <a:t> et al., 2016 </a:t>
            </a:r>
            <a:endParaRPr lang="it-IT" b="1" dirty="0"/>
          </a:p>
        </p:txBody>
      </p:sp>
      <p:pic>
        <p:nvPicPr>
          <p:cNvPr id="3" name="Immagine 2"/>
          <p:cNvPicPr>
            <a:picLocks noChangeAspect="1"/>
          </p:cNvPicPr>
          <p:nvPr/>
        </p:nvPicPr>
        <p:blipFill>
          <a:blip r:embed="rId3"/>
          <a:stretch>
            <a:fillRect/>
          </a:stretch>
        </p:blipFill>
        <p:spPr>
          <a:xfrm>
            <a:off x="411932" y="2734907"/>
            <a:ext cx="3384376" cy="1959282"/>
          </a:xfrm>
          <a:prstGeom prst="rect">
            <a:avLst/>
          </a:prstGeom>
          <a:ln w="19050">
            <a:solidFill>
              <a:srgbClr val="C00000"/>
            </a:solidFill>
          </a:ln>
          <a:effectLst>
            <a:outerShdw blurRad="63500" sx="102000" sy="102000" algn="ctr" rotWithShape="0">
              <a:prstClr val="black">
                <a:alpha val="40000"/>
              </a:prstClr>
            </a:outerShdw>
          </a:effectLst>
        </p:spPr>
      </p:pic>
      <p:sp>
        <p:nvSpPr>
          <p:cNvPr id="7" name="Rettangolo 6"/>
          <p:cNvSpPr/>
          <p:nvPr/>
        </p:nvSpPr>
        <p:spPr>
          <a:xfrm>
            <a:off x="3995936" y="2060848"/>
            <a:ext cx="5040560" cy="2031325"/>
          </a:xfrm>
          <a:prstGeom prst="rect">
            <a:avLst/>
          </a:prstGeom>
        </p:spPr>
        <p:txBody>
          <a:bodyPr wrap="square">
            <a:spAutoFit/>
          </a:bodyPr>
          <a:lstStyle/>
          <a:p>
            <a:pPr algn="just"/>
            <a:r>
              <a:rPr lang="en-US" b="1" dirty="0"/>
              <a:t>in DM1 </a:t>
            </a:r>
            <a:r>
              <a:rPr lang="en-US" b="1" dirty="0" smtClean="0"/>
              <a:t>and DM2 heart samples the </a:t>
            </a:r>
            <a:r>
              <a:rPr lang="en-US" b="1" dirty="0"/>
              <a:t>adult SCN5A exon 6B </a:t>
            </a:r>
            <a:r>
              <a:rPr lang="en-US" b="1" dirty="0" smtClean="0"/>
              <a:t>is partly </a:t>
            </a:r>
            <a:r>
              <a:rPr lang="en-US" b="1" dirty="0"/>
              <a:t>replaced by its fetal exon </a:t>
            </a:r>
            <a:r>
              <a:rPr lang="en-US" b="1" dirty="0" smtClean="0"/>
              <a:t>6A</a:t>
            </a:r>
          </a:p>
          <a:p>
            <a:pPr algn="just"/>
            <a:endParaRPr lang="en-US" b="1" dirty="0"/>
          </a:p>
          <a:p>
            <a:pPr algn="just"/>
            <a:endParaRPr lang="en-US" b="1" dirty="0" smtClean="0"/>
          </a:p>
          <a:p>
            <a:pPr algn="ctr"/>
            <a:r>
              <a:rPr lang="en-US" b="1" dirty="0" smtClean="0"/>
              <a:t>the </a:t>
            </a:r>
            <a:r>
              <a:rPr lang="en-US" b="1" dirty="0"/>
              <a:t>switch from </a:t>
            </a:r>
            <a:r>
              <a:rPr lang="en-US" b="1" dirty="0" smtClean="0"/>
              <a:t>adult exon </a:t>
            </a:r>
            <a:r>
              <a:rPr lang="en-US" b="1" dirty="0"/>
              <a:t>6B towards fetal exon 6A </a:t>
            </a:r>
            <a:r>
              <a:rPr lang="en-US" b="1" dirty="0" smtClean="0"/>
              <a:t>has been artificially forced into </a:t>
            </a:r>
            <a:r>
              <a:rPr lang="en-US" b="1" dirty="0"/>
              <a:t>wild-type adult mouse </a:t>
            </a:r>
            <a:r>
              <a:rPr lang="en-US" b="1" dirty="0" smtClean="0"/>
              <a:t>heart </a:t>
            </a:r>
            <a:r>
              <a:rPr lang="it-IT" b="1" dirty="0" err="1" smtClean="0"/>
              <a:t>using</a:t>
            </a:r>
            <a:r>
              <a:rPr lang="it-IT" b="1" dirty="0" smtClean="0"/>
              <a:t> </a:t>
            </a:r>
            <a:r>
              <a:rPr lang="it-IT" b="1" dirty="0"/>
              <a:t>an </a:t>
            </a:r>
            <a:r>
              <a:rPr lang="it-IT" b="1" dirty="0" err="1"/>
              <a:t>exon-skipping</a:t>
            </a:r>
            <a:r>
              <a:rPr lang="it-IT" b="1" dirty="0"/>
              <a:t> </a:t>
            </a:r>
            <a:r>
              <a:rPr lang="it-IT" b="1" dirty="0" err="1"/>
              <a:t>strategy</a:t>
            </a:r>
            <a:endParaRPr lang="it-IT" b="1" dirty="0"/>
          </a:p>
        </p:txBody>
      </p:sp>
      <p:sp>
        <p:nvSpPr>
          <p:cNvPr id="9" name="Freccia in giù 8"/>
          <p:cNvSpPr/>
          <p:nvPr/>
        </p:nvSpPr>
        <p:spPr>
          <a:xfrm>
            <a:off x="6346034" y="2780928"/>
            <a:ext cx="314198" cy="43204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C00000"/>
              </a:solidFill>
            </a:endParaRPr>
          </a:p>
        </p:txBody>
      </p:sp>
      <p:pic>
        <p:nvPicPr>
          <p:cNvPr id="8" name="Immagine 7"/>
          <p:cNvPicPr>
            <a:picLocks noChangeAspect="1"/>
          </p:cNvPicPr>
          <p:nvPr/>
        </p:nvPicPr>
        <p:blipFill rotWithShape="1">
          <a:blip r:embed="rId4"/>
          <a:srcRect t="314" b="6474"/>
          <a:stretch/>
        </p:blipFill>
        <p:spPr>
          <a:xfrm>
            <a:off x="4787711" y="4365104"/>
            <a:ext cx="4104769" cy="2371644"/>
          </a:xfrm>
          <a:prstGeom prst="rect">
            <a:avLst/>
          </a:prstGeom>
          <a:ln w="19050">
            <a:solidFill>
              <a:srgbClr val="C00000"/>
            </a:solidFill>
          </a:ln>
          <a:effectLst>
            <a:outerShdw blurRad="63500" sx="102000" sy="102000" algn="ctr" rotWithShape="0">
              <a:prstClr val="black">
                <a:alpha val="40000"/>
              </a:prstClr>
            </a:outerShdw>
          </a:effectLst>
        </p:spPr>
      </p:pic>
      <p:sp>
        <p:nvSpPr>
          <p:cNvPr id="11" name="Freccia in giù 10"/>
          <p:cNvSpPr/>
          <p:nvPr/>
        </p:nvSpPr>
        <p:spPr>
          <a:xfrm rot="5400000">
            <a:off x="4198877" y="5492001"/>
            <a:ext cx="314198" cy="43204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C00000"/>
              </a:solidFill>
            </a:endParaRPr>
          </a:p>
        </p:txBody>
      </p:sp>
      <p:sp>
        <p:nvSpPr>
          <p:cNvPr id="10" name="Rettangolo 9"/>
          <p:cNvSpPr/>
          <p:nvPr/>
        </p:nvSpPr>
        <p:spPr>
          <a:xfrm>
            <a:off x="212313" y="4969361"/>
            <a:ext cx="3708530" cy="1477328"/>
          </a:xfrm>
          <a:prstGeom prst="rect">
            <a:avLst/>
          </a:prstGeom>
        </p:spPr>
        <p:txBody>
          <a:bodyPr wrap="square">
            <a:spAutoFit/>
          </a:bodyPr>
          <a:lstStyle/>
          <a:p>
            <a:pPr algn="ctr"/>
            <a:r>
              <a:rPr lang="en-US" b="1" dirty="0" err="1"/>
              <a:t>misregulation</a:t>
            </a:r>
            <a:r>
              <a:rPr lang="en-US" b="1" dirty="0"/>
              <a:t> of the splicing of SCN5A participates in a </a:t>
            </a:r>
            <a:r>
              <a:rPr lang="en-US" b="1" dirty="0" smtClean="0"/>
              <a:t>subset of </a:t>
            </a:r>
            <a:r>
              <a:rPr lang="en-US" b="1" dirty="0"/>
              <a:t>electrical cardiac </a:t>
            </a:r>
            <a:r>
              <a:rPr lang="en-US" b="1" dirty="0" smtClean="0"/>
              <a:t>alterations namely the </a:t>
            </a:r>
            <a:r>
              <a:rPr lang="en-US" b="1" dirty="0" smtClean="0">
                <a:solidFill>
                  <a:srgbClr val="C00000"/>
                </a:solidFill>
                <a:effectLst>
                  <a:outerShdw blurRad="38100" dist="38100" dir="2700000" algn="tl">
                    <a:srgbClr val="000000">
                      <a:alpha val="43137"/>
                    </a:srgbClr>
                  </a:outerShdw>
                </a:effectLst>
              </a:rPr>
              <a:t>cardiac-conduction </a:t>
            </a:r>
            <a:r>
              <a:rPr lang="en-US" b="1" dirty="0">
                <a:solidFill>
                  <a:srgbClr val="C00000"/>
                </a:solidFill>
                <a:effectLst>
                  <a:outerShdw blurRad="38100" dist="38100" dir="2700000" algn="tl">
                    <a:srgbClr val="000000">
                      <a:alpha val="43137"/>
                    </a:srgbClr>
                  </a:outerShdw>
                </a:effectLst>
              </a:rPr>
              <a:t>delay and the heart </a:t>
            </a:r>
            <a:r>
              <a:rPr lang="en-US" b="1" dirty="0" smtClean="0">
                <a:solidFill>
                  <a:srgbClr val="C00000"/>
                </a:solidFill>
                <a:effectLst>
                  <a:outerShdw blurRad="38100" dist="38100" dir="2700000" algn="tl">
                    <a:srgbClr val="000000">
                      <a:alpha val="43137"/>
                    </a:srgbClr>
                  </a:outerShdw>
                </a:effectLst>
              </a:rPr>
              <a:t>arrhythmias</a:t>
            </a:r>
            <a:endParaRPr lang="it-IT" b="1" dirty="0"/>
          </a:p>
        </p:txBody>
      </p:sp>
      <p:sp>
        <p:nvSpPr>
          <p:cNvPr id="12" name="Rettangolo 3"/>
          <p:cNvSpPr>
            <a:spLocks noChangeArrowheads="1"/>
          </p:cNvSpPr>
          <p:nvPr/>
        </p:nvSpPr>
        <p:spPr bwMode="auto">
          <a:xfrm>
            <a:off x="3866167" y="116632"/>
            <a:ext cx="55152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it-IT" altLang="it-IT" sz="2800" dirty="0" err="1">
                <a:solidFill>
                  <a:schemeClr val="bg1"/>
                </a:solidFill>
                <a:latin typeface="Calibri" pitchFamily="34" charset="0"/>
                <a:cs typeface="Times New Roman" pitchFamily="18" charset="0"/>
              </a:rPr>
              <a:t>Cardiac</a:t>
            </a:r>
            <a:r>
              <a:rPr lang="it-IT" altLang="it-IT" sz="2800" dirty="0">
                <a:solidFill>
                  <a:schemeClr val="bg1"/>
                </a:solidFill>
                <a:latin typeface="Calibri" pitchFamily="34" charset="0"/>
                <a:cs typeface="Times New Roman" pitchFamily="18" charset="0"/>
              </a:rPr>
              <a:t> </a:t>
            </a:r>
            <a:r>
              <a:rPr lang="it-IT" altLang="it-IT" sz="2800" dirty="0" err="1">
                <a:solidFill>
                  <a:schemeClr val="bg1"/>
                </a:solidFill>
                <a:latin typeface="Calibri" pitchFamily="34" charset="0"/>
                <a:cs typeface="Times New Roman" pitchFamily="18" charset="0"/>
              </a:rPr>
              <a:t>involvement</a:t>
            </a:r>
            <a:endParaRPr lang="it-IT" altLang="it-IT" sz="2800" dirty="0" smtClean="0">
              <a:solidFill>
                <a:schemeClr val="bg1"/>
              </a:solidFill>
              <a:latin typeface="Calibri" pitchFamily="34" charset="0"/>
              <a:cs typeface="Times New Roman" pitchFamily="18" charset="0"/>
            </a:endParaRPr>
          </a:p>
        </p:txBody>
      </p:sp>
      <p:pic>
        <p:nvPicPr>
          <p:cNvPr id="13" name="Immagin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504" y="764704"/>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ttangolo 3"/>
          <p:cNvSpPr>
            <a:spLocks noGrp="1" noChangeArrowheads="1"/>
          </p:cNvSpPr>
          <p:nvPr>
            <p:ph type="title"/>
          </p:nvPr>
        </p:nvSpPr>
        <p:spPr bwMode="auto">
          <a:xfrm>
            <a:off x="609600" y="400735"/>
            <a:ext cx="815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it-IT" altLang="it-IT" sz="3600" dirty="0" err="1">
                <a:solidFill>
                  <a:srgbClr val="072C62"/>
                </a:solidFill>
                <a:latin typeface="Calibri" pitchFamily="34" charset="0"/>
                <a:cs typeface="Times New Roman" pitchFamily="18" charset="0"/>
              </a:rPr>
              <a:t>Cardiac</a:t>
            </a:r>
            <a:r>
              <a:rPr lang="it-IT" altLang="it-IT" sz="3600" dirty="0">
                <a:solidFill>
                  <a:srgbClr val="072C62"/>
                </a:solidFill>
                <a:latin typeface="Calibri" pitchFamily="34" charset="0"/>
                <a:cs typeface="Times New Roman" pitchFamily="18" charset="0"/>
              </a:rPr>
              <a:t> </a:t>
            </a:r>
            <a:r>
              <a:rPr lang="it-IT" altLang="it-IT" sz="3600" dirty="0" err="1">
                <a:solidFill>
                  <a:srgbClr val="072C62"/>
                </a:solidFill>
                <a:latin typeface="Calibri" pitchFamily="34" charset="0"/>
                <a:cs typeface="Times New Roman" pitchFamily="18" charset="0"/>
              </a:rPr>
              <a:t>involvement</a:t>
            </a:r>
            <a:endParaRPr lang="it-IT" altLang="it-IT" sz="3600" dirty="0" smtClean="0">
              <a:solidFill>
                <a:srgbClr val="072C62"/>
              </a:solidFill>
              <a:latin typeface="Calibri" pitchFamily="34" charset="0"/>
              <a:cs typeface="Times New Roman" pitchFamily="18" charset="0"/>
            </a:endParaRPr>
          </a:p>
        </p:txBody>
      </p:sp>
    </p:spTree>
    <p:extLst>
      <p:ext uri="{BB962C8B-B14F-4D97-AF65-F5344CB8AC3E}">
        <p14:creationId xmlns:p14="http://schemas.microsoft.com/office/powerpoint/2010/main" val="225123969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53346" y="2487821"/>
            <a:ext cx="4162563" cy="2400657"/>
          </a:xfrm>
          <a:prstGeom prst="rect">
            <a:avLst/>
          </a:prstGeom>
          <a:noFill/>
        </p:spPr>
        <p:txBody>
          <a:bodyPr wrap="square">
            <a:spAutoFit/>
          </a:bodyPr>
          <a:lstStyle/>
          <a:p>
            <a:pPr algn="ctr"/>
            <a:r>
              <a:rPr lang="en-US" sz="2400" b="1" dirty="0" smtClean="0">
                <a:solidFill>
                  <a:srgbClr val="C00000"/>
                </a:solidFill>
              </a:rPr>
              <a:t>DM1</a:t>
            </a:r>
          </a:p>
          <a:p>
            <a:pPr marL="285750" indent="-285750" algn="just">
              <a:buClr>
                <a:srgbClr val="C00000"/>
              </a:buClr>
              <a:buFont typeface="Wingdings" pitchFamily="2" charset="2"/>
              <a:buChar char="v"/>
            </a:pPr>
            <a:r>
              <a:rPr lang="en-US" b="1" dirty="0" smtClean="0"/>
              <a:t>Brain </a:t>
            </a:r>
            <a:r>
              <a:rPr lang="en-US" b="1" dirty="0"/>
              <a:t>MRI was normal, or showed only nonspecific white </a:t>
            </a:r>
            <a:r>
              <a:rPr lang="en-US" b="1" dirty="0" smtClean="0"/>
              <a:t>matter abnormalities </a:t>
            </a:r>
            <a:endParaRPr lang="en-US" b="1" dirty="0"/>
          </a:p>
          <a:p>
            <a:pPr marL="285750" indent="-285750" algn="just">
              <a:buClr>
                <a:srgbClr val="C00000"/>
              </a:buClr>
              <a:buFont typeface="Wingdings" pitchFamily="2" charset="2"/>
              <a:buChar char="v"/>
            </a:pPr>
            <a:r>
              <a:rPr lang="en-US" b="1" dirty="0" smtClean="0"/>
              <a:t>PET </a:t>
            </a:r>
            <a:r>
              <a:rPr lang="en-US" b="1" dirty="0"/>
              <a:t>studies </a:t>
            </a:r>
            <a:r>
              <a:rPr lang="en-US" b="1" dirty="0" smtClean="0"/>
              <a:t>showed  a more widespread </a:t>
            </a:r>
            <a:r>
              <a:rPr lang="en-US" b="1" dirty="0" err="1" smtClean="0"/>
              <a:t>hypoperfusion</a:t>
            </a:r>
            <a:r>
              <a:rPr lang="en-US" b="1" dirty="0" smtClean="0"/>
              <a:t> </a:t>
            </a:r>
            <a:r>
              <a:rPr lang="en-US" b="1" dirty="0"/>
              <a:t>that extended to the dorsolateral frontal cortex and subcortical </a:t>
            </a:r>
            <a:r>
              <a:rPr lang="en-US" b="1" dirty="0" smtClean="0"/>
              <a:t>regions</a:t>
            </a:r>
            <a:endParaRPr lang="it-IT" b="1" dirty="0">
              <a:ea typeface="ＭＳ Ｐゴシック" pitchFamily="-111" charset="-128"/>
            </a:endParaRPr>
          </a:p>
        </p:txBody>
      </p:sp>
      <p:sp>
        <p:nvSpPr>
          <p:cNvPr id="5" name="Freccia in giù 4"/>
          <p:cNvSpPr/>
          <p:nvPr/>
        </p:nvSpPr>
        <p:spPr>
          <a:xfrm>
            <a:off x="6591249" y="4983117"/>
            <a:ext cx="314198" cy="43204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C00000"/>
              </a:solidFill>
            </a:endParaRPr>
          </a:p>
        </p:txBody>
      </p:sp>
      <p:sp>
        <p:nvSpPr>
          <p:cNvPr id="6" name="CasellaDiTesto 5"/>
          <p:cNvSpPr txBox="1"/>
          <p:nvPr/>
        </p:nvSpPr>
        <p:spPr>
          <a:xfrm>
            <a:off x="5220072" y="1628800"/>
            <a:ext cx="2736696" cy="369332"/>
          </a:xfrm>
          <a:prstGeom prst="rect">
            <a:avLst/>
          </a:prstGeom>
          <a:noFill/>
        </p:spPr>
        <p:txBody>
          <a:bodyPr wrap="square" rtlCol="0">
            <a:spAutoFit/>
          </a:bodyPr>
          <a:lstStyle/>
          <a:p>
            <a:r>
              <a:rPr lang="it-IT" b="1" dirty="0" smtClean="0"/>
              <a:t>Meola et al., 1999</a:t>
            </a:r>
            <a:endParaRPr lang="it-IT" b="1"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340768"/>
            <a:ext cx="3901869" cy="1012854"/>
          </a:xfrm>
          <a:prstGeom prst="rect">
            <a:avLst/>
          </a:prstGeom>
          <a:solidFill>
            <a:srgbClr val="C00000"/>
          </a:solidFill>
          <a:ln>
            <a:solidFill>
              <a:srgbClr val="C00000"/>
            </a:solidFill>
          </a:ln>
          <a:effectLst>
            <a:outerShdw blurRad="50800" dist="38100" dir="2700000" algn="tl" rotWithShape="0">
              <a:prstClr val="black">
                <a:alpha val="40000"/>
              </a:prstClr>
            </a:outerShdw>
          </a:effectLst>
        </p:spPr>
      </p:pic>
      <p:sp>
        <p:nvSpPr>
          <p:cNvPr id="8" name="Rettangolo 7"/>
          <p:cNvSpPr/>
          <p:nvPr/>
        </p:nvSpPr>
        <p:spPr>
          <a:xfrm>
            <a:off x="4793408" y="2514326"/>
            <a:ext cx="4156364" cy="2400657"/>
          </a:xfrm>
          <a:prstGeom prst="rect">
            <a:avLst/>
          </a:prstGeom>
        </p:spPr>
        <p:txBody>
          <a:bodyPr>
            <a:spAutoFit/>
          </a:bodyPr>
          <a:lstStyle/>
          <a:p>
            <a:pPr algn="ctr"/>
            <a:r>
              <a:rPr lang="en-US" sz="2400" b="1" dirty="0" smtClean="0">
                <a:solidFill>
                  <a:srgbClr val="C00000"/>
                </a:solidFill>
              </a:rPr>
              <a:t>DM2/PROMM</a:t>
            </a:r>
          </a:p>
          <a:p>
            <a:pPr marL="285750" indent="-285750" algn="just">
              <a:buClr>
                <a:srgbClr val="C00000"/>
              </a:buClr>
              <a:buFont typeface="Wingdings" pitchFamily="2" charset="2"/>
              <a:buChar char="v"/>
            </a:pPr>
            <a:r>
              <a:rPr lang="en-US" b="1" dirty="0" smtClean="0"/>
              <a:t>Brain </a:t>
            </a:r>
            <a:r>
              <a:rPr lang="en-US" b="1" dirty="0"/>
              <a:t>MRI was normal, or showed only nonspecific white </a:t>
            </a:r>
            <a:r>
              <a:rPr lang="en-US" b="1" dirty="0" smtClean="0"/>
              <a:t>matter abnormalities </a:t>
            </a:r>
          </a:p>
          <a:p>
            <a:pPr marL="285750" indent="-285750" algn="just">
              <a:buClr>
                <a:srgbClr val="C00000"/>
              </a:buClr>
              <a:buFont typeface="Wingdings" pitchFamily="2" charset="2"/>
              <a:buChar char="v"/>
            </a:pPr>
            <a:r>
              <a:rPr lang="en-US" b="1" dirty="0" smtClean="0"/>
              <a:t>PET </a:t>
            </a:r>
            <a:r>
              <a:rPr lang="en-US" b="1" dirty="0"/>
              <a:t>studies </a:t>
            </a:r>
            <a:r>
              <a:rPr lang="en-US" b="1" dirty="0" smtClean="0"/>
              <a:t>showed </a:t>
            </a:r>
            <a:r>
              <a:rPr lang="en-US" b="1" dirty="0"/>
              <a:t>a bilateral decrease in </a:t>
            </a:r>
            <a:r>
              <a:rPr lang="en-US" b="1" dirty="0" smtClean="0"/>
              <a:t>regional cerebral </a:t>
            </a:r>
            <a:r>
              <a:rPr lang="en-US" b="1" dirty="0"/>
              <a:t>blood flow </a:t>
            </a:r>
            <a:r>
              <a:rPr lang="en-US" b="1" dirty="0" smtClean="0"/>
              <a:t>of </a:t>
            </a:r>
            <a:r>
              <a:rPr lang="en-US" b="1" dirty="0"/>
              <a:t>the orbitofrontal and medial frontal cortex, </a:t>
            </a:r>
            <a:endParaRPr lang="it-IT" b="1" dirty="0"/>
          </a:p>
        </p:txBody>
      </p:sp>
      <p:sp>
        <p:nvSpPr>
          <p:cNvPr id="9" name="Rettangolo 8"/>
          <p:cNvSpPr/>
          <p:nvPr/>
        </p:nvSpPr>
        <p:spPr>
          <a:xfrm>
            <a:off x="323528" y="5517232"/>
            <a:ext cx="8496944" cy="923330"/>
          </a:xfrm>
          <a:prstGeom prst="rect">
            <a:avLst/>
          </a:prstGeom>
        </p:spPr>
        <p:txBody>
          <a:bodyPr wrap="square">
            <a:spAutoFit/>
          </a:bodyPr>
          <a:lstStyle/>
          <a:p>
            <a:pPr marL="285750" indent="-285750" algn="just">
              <a:buClr>
                <a:srgbClr val="C00000"/>
              </a:buClr>
              <a:buFont typeface="Wingdings" pitchFamily="2" charset="2"/>
              <a:buChar char="v"/>
            </a:pPr>
            <a:r>
              <a:rPr lang="en-US" b="1" dirty="0" smtClean="0"/>
              <a:t>Impaired visual–spatial </a:t>
            </a:r>
            <a:r>
              <a:rPr lang="en-US" b="1" dirty="0"/>
              <a:t>function may be present in </a:t>
            </a:r>
            <a:r>
              <a:rPr lang="en-US" b="1" dirty="0" smtClean="0"/>
              <a:t>DM2 that correlates </a:t>
            </a:r>
            <a:r>
              <a:rPr lang="en-US" b="1" dirty="0"/>
              <a:t>best with a reduction in regional </a:t>
            </a:r>
            <a:r>
              <a:rPr lang="en-US" b="1" dirty="0" smtClean="0"/>
              <a:t>cerebral blood </a:t>
            </a:r>
            <a:r>
              <a:rPr lang="en-US" b="1" dirty="0"/>
              <a:t>flow observed </a:t>
            </a:r>
            <a:r>
              <a:rPr lang="en-US" b="1" dirty="0" smtClean="0"/>
              <a:t>by PET </a:t>
            </a:r>
            <a:r>
              <a:rPr lang="en-US" b="1" dirty="0"/>
              <a:t>brain scans rather than with specific structural abnormalities observed on brain MRI.</a:t>
            </a:r>
            <a:endParaRPr lang="it-IT" b="1" dirty="0">
              <a:ea typeface="ＭＳ Ｐゴシック" pitchFamily="-111" charset="-128"/>
            </a:endParaRPr>
          </a:p>
        </p:txBody>
      </p:sp>
      <p:pic>
        <p:nvPicPr>
          <p:cNvPr id="10" name="Immagin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04" y="764704"/>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ttangolo 3"/>
          <p:cNvSpPr>
            <a:spLocks noGrp="1" noChangeArrowheads="1"/>
          </p:cNvSpPr>
          <p:nvPr>
            <p:ph type="title"/>
          </p:nvPr>
        </p:nvSpPr>
        <p:spPr bwMode="auto">
          <a:xfrm>
            <a:off x="609600" y="400735"/>
            <a:ext cx="815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it-IT" altLang="it-IT" sz="3600" dirty="0">
                <a:solidFill>
                  <a:srgbClr val="072C62"/>
                </a:solidFill>
                <a:latin typeface="Calibri" pitchFamily="34" charset="0"/>
                <a:cs typeface="Times New Roman" pitchFamily="18" charset="0"/>
              </a:rPr>
              <a:t>Brain </a:t>
            </a:r>
            <a:r>
              <a:rPr lang="it-IT" altLang="it-IT" sz="3600" dirty="0" err="1">
                <a:solidFill>
                  <a:srgbClr val="072C62"/>
                </a:solidFill>
                <a:latin typeface="Calibri" pitchFamily="34" charset="0"/>
                <a:cs typeface="Times New Roman" pitchFamily="18" charset="0"/>
              </a:rPr>
              <a:t>involvement</a:t>
            </a:r>
            <a:endParaRPr lang="it-IT" altLang="it-IT" sz="3600" dirty="0" smtClean="0">
              <a:solidFill>
                <a:srgbClr val="072C62"/>
              </a:solidFill>
              <a:latin typeface="Calibri" pitchFamily="34" charset="0"/>
              <a:cs typeface="Times New Roman" pitchFamily="18" charset="0"/>
            </a:endParaRPr>
          </a:p>
        </p:txBody>
      </p:sp>
    </p:spTree>
    <p:extLst>
      <p:ext uri="{BB962C8B-B14F-4D97-AF65-F5344CB8AC3E}">
        <p14:creationId xmlns:p14="http://schemas.microsoft.com/office/powerpoint/2010/main" val="17723015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08853" y="2764173"/>
            <a:ext cx="4581669" cy="2108269"/>
          </a:xfrm>
          <a:prstGeom prst="rect">
            <a:avLst/>
          </a:prstGeom>
          <a:noFill/>
        </p:spPr>
        <p:txBody>
          <a:bodyPr wrap="square">
            <a:spAutoFit/>
          </a:bodyPr>
          <a:lstStyle/>
          <a:p>
            <a:pPr algn="ctr">
              <a:spcAft>
                <a:spcPts val="600"/>
              </a:spcAft>
            </a:pPr>
            <a:r>
              <a:rPr lang="en-US" b="1" dirty="0">
                <a:solidFill>
                  <a:srgbClr val="C00000"/>
                </a:solidFill>
              </a:rPr>
              <a:t>DM1 </a:t>
            </a:r>
            <a:r>
              <a:rPr lang="en-US" b="1" dirty="0" err="1">
                <a:solidFill>
                  <a:srgbClr val="C00000"/>
                </a:solidFill>
              </a:rPr>
              <a:t>vs</a:t>
            </a:r>
            <a:r>
              <a:rPr lang="en-US" b="1" dirty="0">
                <a:solidFill>
                  <a:srgbClr val="C00000"/>
                </a:solidFill>
              </a:rPr>
              <a:t> DM2 </a:t>
            </a:r>
          </a:p>
          <a:p>
            <a:pPr marL="285750" indent="-285750" algn="just">
              <a:buClr>
                <a:srgbClr val="C00000"/>
              </a:buClr>
              <a:buFont typeface="Wingdings" pitchFamily="2" charset="2"/>
              <a:buChar char="v"/>
            </a:pPr>
            <a:r>
              <a:rPr lang="en-US" b="1" dirty="0" smtClean="0"/>
              <a:t>DM1 </a:t>
            </a:r>
            <a:r>
              <a:rPr lang="en-US" b="1" dirty="0"/>
              <a:t>and </a:t>
            </a:r>
            <a:r>
              <a:rPr lang="en-US" b="1" dirty="0" smtClean="0"/>
              <a:t>DM2 </a:t>
            </a:r>
            <a:r>
              <a:rPr lang="en-US" b="1" dirty="0"/>
              <a:t>patients had significantly lower scores on tests of frontal lobe function </a:t>
            </a:r>
            <a:r>
              <a:rPr lang="en-US" b="1" dirty="0" smtClean="0"/>
              <a:t>compared to controls</a:t>
            </a:r>
          </a:p>
          <a:p>
            <a:pPr marL="285750" indent="-285750" algn="just">
              <a:buClr>
                <a:srgbClr val="C00000"/>
              </a:buClr>
              <a:buFont typeface="Wingdings" pitchFamily="2" charset="2"/>
              <a:buChar char="v"/>
            </a:pPr>
            <a:r>
              <a:rPr lang="en-US" b="1" dirty="0"/>
              <a:t>i</a:t>
            </a:r>
            <a:r>
              <a:rPr lang="en-US" b="1" dirty="0" smtClean="0"/>
              <a:t>n DM1 </a:t>
            </a:r>
            <a:r>
              <a:rPr lang="en-US" b="1" dirty="0"/>
              <a:t>and DM2 </a:t>
            </a:r>
            <a:r>
              <a:rPr lang="en-US" b="1" dirty="0" smtClean="0"/>
              <a:t>neuropsychiatric </a:t>
            </a:r>
            <a:r>
              <a:rPr lang="en-US" b="1" dirty="0"/>
              <a:t>interviews demonstrated an avoidant trait personality disorder </a:t>
            </a:r>
            <a:endParaRPr lang="en-US" b="1" dirty="0" smtClean="0"/>
          </a:p>
        </p:txBody>
      </p:sp>
      <p:sp>
        <p:nvSpPr>
          <p:cNvPr id="6" name="CasellaDiTesto 5"/>
          <p:cNvSpPr txBox="1"/>
          <p:nvPr/>
        </p:nvSpPr>
        <p:spPr>
          <a:xfrm>
            <a:off x="4358474" y="1475303"/>
            <a:ext cx="2085734" cy="369332"/>
          </a:xfrm>
          <a:prstGeom prst="rect">
            <a:avLst/>
          </a:prstGeom>
          <a:noFill/>
        </p:spPr>
        <p:txBody>
          <a:bodyPr wrap="square" rtlCol="0">
            <a:spAutoFit/>
          </a:bodyPr>
          <a:lstStyle/>
          <a:p>
            <a:r>
              <a:rPr lang="it-IT" b="1" dirty="0" smtClean="0"/>
              <a:t>Meola et al.,  2003</a:t>
            </a:r>
            <a:endParaRPr lang="it-IT" b="1" dirty="0"/>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3815" y="1415315"/>
            <a:ext cx="2041866" cy="3457127"/>
          </a:xfrm>
          <a:prstGeom prst="rect">
            <a:avLst/>
          </a:prstGeom>
          <a:noFill/>
          <a:ln w="28575">
            <a:solidFill>
              <a:srgbClr val="C000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9" name="Rettangolo 8"/>
          <p:cNvSpPr/>
          <p:nvPr/>
        </p:nvSpPr>
        <p:spPr>
          <a:xfrm>
            <a:off x="5383775" y="4865737"/>
            <a:ext cx="3528392" cy="1200329"/>
          </a:xfrm>
          <a:prstGeom prst="rect">
            <a:avLst/>
          </a:prstGeom>
        </p:spPr>
        <p:txBody>
          <a:bodyPr wrap="square">
            <a:spAutoFit/>
          </a:bodyPr>
          <a:lstStyle/>
          <a:p>
            <a:pPr marL="285750" lvl="0" indent="-285750" algn="just">
              <a:buClr>
                <a:srgbClr val="C00000"/>
              </a:buClr>
              <a:buFont typeface="Wingdings" pitchFamily="2" charset="2"/>
              <a:buChar char="v"/>
            </a:pPr>
            <a:r>
              <a:rPr lang="en-US" b="1" dirty="0">
                <a:solidFill>
                  <a:prstClr val="black"/>
                </a:solidFill>
              </a:rPr>
              <a:t>Brain single </a:t>
            </a:r>
            <a:r>
              <a:rPr lang="en-US" b="1" dirty="0" smtClean="0">
                <a:solidFill>
                  <a:prstClr val="black"/>
                </a:solidFill>
              </a:rPr>
              <a:t>photon emission </a:t>
            </a:r>
            <a:r>
              <a:rPr lang="en-US" b="1" dirty="0">
                <a:solidFill>
                  <a:prstClr val="black"/>
                </a:solidFill>
              </a:rPr>
              <a:t>computed tomography showed frontal and </a:t>
            </a:r>
            <a:r>
              <a:rPr lang="en-US" b="1" dirty="0" err="1">
                <a:solidFill>
                  <a:prstClr val="black"/>
                </a:solidFill>
              </a:rPr>
              <a:t>parieto</a:t>
            </a:r>
            <a:r>
              <a:rPr lang="en-US" b="1" dirty="0">
                <a:solidFill>
                  <a:prstClr val="black"/>
                </a:solidFill>
              </a:rPr>
              <a:t>-occipital </a:t>
            </a:r>
            <a:r>
              <a:rPr lang="en-US" b="1" dirty="0" err="1" smtClean="0">
                <a:solidFill>
                  <a:prstClr val="black"/>
                </a:solidFill>
              </a:rPr>
              <a:t>hypoperfusion</a:t>
            </a:r>
            <a:r>
              <a:rPr lang="en-US" b="1" dirty="0" smtClean="0">
                <a:solidFill>
                  <a:prstClr val="black"/>
                </a:solidFill>
              </a:rPr>
              <a:t> in DM2 patients</a:t>
            </a:r>
            <a:endParaRPr lang="it-IT" dirty="0"/>
          </a:p>
        </p:txBody>
      </p:sp>
      <p:sp>
        <p:nvSpPr>
          <p:cNvPr id="10" name="Rettangolo 9"/>
          <p:cNvSpPr/>
          <p:nvPr/>
        </p:nvSpPr>
        <p:spPr>
          <a:xfrm>
            <a:off x="326902" y="5349934"/>
            <a:ext cx="4572000" cy="1477328"/>
          </a:xfrm>
          <a:prstGeom prst="rect">
            <a:avLst/>
          </a:prstGeom>
        </p:spPr>
        <p:txBody>
          <a:bodyPr>
            <a:spAutoFit/>
          </a:bodyPr>
          <a:lstStyle/>
          <a:p>
            <a:pPr algn="just"/>
            <a:r>
              <a:rPr lang="en-US" b="1" dirty="0" smtClean="0"/>
              <a:t>The specific </a:t>
            </a:r>
            <a:r>
              <a:rPr lang="en-US" b="1" dirty="0"/>
              <a:t>cognitive </a:t>
            </a:r>
            <a:r>
              <a:rPr lang="en-US" b="1" dirty="0" smtClean="0"/>
              <a:t>and </a:t>
            </a:r>
            <a:r>
              <a:rPr lang="en-US" b="1" dirty="0" err="1" smtClean="0"/>
              <a:t>behavioural</a:t>
            </a:r>
            <a:r>
              <a:rPr lang="en-US" b="1" dirty="0" smtClean="0"/>
              <a:t> </a:t>
            </a:r>
            <a:r>
              <a:rPr lang="en-US" b="1" dirty="0"/>
              <a:t>profile </a:t>
            </a:r>
            <a:r>
              <a:rPr lang="en-US" b="1" dirty="0" smtClean="0"/>
              <a:t>observed in </a:t>
            </a:r>
            <a:r>
              <a:rPr lang="en-US" b="1" dirty="0"/>
              <a:t>PROMM/DM-2 and in DM-1, and that this profile is associated with </a:t>
            </a:r>
            <a:r>
              <a:rPr lang="en-US" b="1" dirty="0" err="1"/>
              <a:t>hypoperfusion</a:t>
            </a:r>
            <a:r>
              <a:rPr lang="en-US" b="1" dirty="0"/>
              <a:t> in frontal and </a:t>
            </a:r>
            <a:r>
              <a:rPr lang="en-US" b="1" dirty="0" err="1"/>
              <a:t>parieto</a:t>
            </a:r>
            <a:r>
              <a:rPr lang="en-US" b="1" dirty="0"/>
              <a:t>-occipital</a:t>
            </a:r>
          </a:p>
          <a:p>
            <a:pPr algn="just"/>
            <a:r>
              <a:rPr lang="it-IT" b="1" dirty="0" err="1"/>
              <a:t>regions</a:t>
            </a:r>
            <a:r>
              <a:rPr lang="it-IT" b="1" dirty="0"/>
              <a:t> of the brain.</a:t>
            </a:r>
            <a:endParaRPr lang="it-IT" b="1" dirty="0">
              <a:ea typeface="ＭＳ Ｐゴシック" pitchFamily="-111" charset="-128"/>
            </a:endParaRPr>
          </a:p>
        </p:txBody>
      </p:sp>
      <p:cxnSp>
        <p:nvCxnSpPr>
          <p:cNvPr id="11" name="Connettore 2 10"/>
          <p:cNvCxnSpPr>
            <a:stCxn id="5" idx="2"/>
          </p:cNvCxnSpPr>
          <p:nvPr/>
        </p:nvCxnSpPr>
        <p:spPr>
          <a:xfrm>
            <a:off x="2499688" y="4872442"/>
            <a:ext cx="113214" cy="344713"/>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a:stCxn id="9" idx="1"/>
          </p:cNvCxnSpPr>
          <p:nvPr/>
        </p:nvCxnSpPr>
        <p:spPr>
          <a:xfrm flipH="1">
            <a:off x="4916091" y="5465902"/>
            <a:ext cx="467684" cy="211314"/>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13" name="Immagin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04" y="764704"/>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5559"/>
          <a:stretch/>
        </p:blipFill>
        <p:spPr bwMode="auto">
          <a:xfrm>
            <a:off x="770789" y="1475303"/>
            <a:ext cx="3441171" cy="1015076"/>
          </a:xfrm>
          <a:prstGeom prst="rect">
            <a:avLst/>
          </a:prstGeom>
          <a:noFill/>
          <a:ln w="28575">
            <a:solidFill>
              <a:srgbClr val="C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4" name="Titolo 13"/>
          <p:cNvSpPr>
            <a:spLocks noGrp="1" noChangeArrowheads="1"/>
          </p:cNvSpPr>
          <p:nvPr>
            <p:ph type="title"/>
          </p:nvPr>
        </p:nvSpPr>
        <p:spPr bwMode="auto">
          <a:xfrm>
            <a:off x="609600" y="400735"/>
            <a:ext cx="815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it-IT" altLang="it-IT" sz="3600" dirty="0">
                <a:solidFill>
                  <a:srgbClr val="072C62"/>
                </a:solidFill>
                <a:latin typeface="Calibri" pitchFamily="34" charset="0"/>
                <a:cs typeface="Times New Roman" pitchFamily="18" charset="0"/>
              </a:rPr>
              <a:t>Brain </a:t>
            </a:r>
            <a:r>
              <a:rPr lang="it-IT" altLang="it-IT" sz="3600" dirty="0" err="1">
                <a:solidFill>
                  <a:srgbClr val="072C62"/>
                </a:solidFill>
                <a:latin typeface="Calibri" pitchFamily="34" charset="0"/>
                <a:cs typeface="Times New Roman" pitchFamily="18" charset="0"/>
              </a:rPr>
              <a:t>involvement</a:t>
            </a:r>
            <a:endParaRPr lang="it-IT" altLang="it-IT" sz="3600" dirty="0" smtClean="0">
              <a:solidFill>
                <a:srgbClr val="072C62"/>
              </a:solidFill>
              <a:latin typeface="Calibri" pitchFamily="34" charset="0"/>
              <a:cs typeface="Times New Roman" pitchFamily="18" charset="0"/>
            </a:endParaRPr>
          </a:p>
        </p:txBody>
      </p:sp>
    </p:spTree>
    <p:extLst>
      <p:ext uri="{BB962C8B-B14F-4D97-AF65-F5344CB8AC3E}">
        <p14:creationId xmlns:p14="http://schemas.microsoft.com/office/powerpoint/2010/main" val="167756978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feld 1"/>
          <p:cNvSpPr txBox="1">
            <a:spLocks noChangeArrowheads="1"/>
          </p:cNvSpPr>
          <p:nvPr/>
        </p:nvSpPr>
        <p:spPr bwMode="auto">
          <a:xfrm>
            <a:off x="6372225" y="5329238"/>
            <a:ext cx="2451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de-DE" sz="1400" b="0" i="1" dirty="0" err="1">
                <a:latin typeface="Verdana" charset="0"/>
              </a:rPr>
              <a:t>Courtesy</a:t>
            </a:r>
            <a:r>
              <a:rPr lang="de-DE" sz="1400" b="0" i="1" dirty="0">
                <a:latin typeface="Verdana" charset="0"/>
              </a:rPr>
              <a:t> </a:t>
            </a:r>
            <a:r>
              <a:rPr lang="de-DE" sz="1400" b="0" i="1" dirty="0" err="1">
                <a:latin typeface="Verdana" charset="0"/>
              </a:rPr>
              <a:t>of</a:t>
            </a:r>
            <a:r>
              <a:rPr lang="de-DE" sz="1400" b="0" i="1" dirty="0">
                <a:latin typeface="Verdana" charset="0"/>
              </a:rPr>
              <a:t> M. </a:t>
            </a:r>
            <a:r>
              <a:rPr lang="de-DE" sz="1400" b="0" i="1" dirty="0" err="1">
                <a:latin typeface="Verdana" charset="0"/>
              </a:rPr>
              <a:t>Minnerop</a:t>
            </a:r>
            <a:endParaRPr lang="de-DE" sz="1400" b="0" i="1" dirty="0">
              <a:latin typeface="Verdana" charset="0"/>
            </a:endParaRPr>
          </a:p>
          <a:p>
            <a:pPr eaLnBrk="1" hangingPunct="1"/>
            <a:r>
              <a:rPr lang="de-DE" sz="1400" b="0" i="1" dirty="0">
                <a:latin typeface="Verdana" charset="0"/>
              </a:rPr>
              <a:t>Brain, 2011 </a:t>
            </a:r>
          </a:p>
        </p:txBody>
      </p:sp>
      <p:sp>
        <p:nvSpPr>
          <p:cNvPr id="99331" name="Textfeld 2"/>
          <p:cNvSpPr txBox="1">
            <a:spLocks noChangeArrowheads="1"/>
          </p:cNvSpPr>
          <p:nvPr/>
        </p:nvSpPr>
        <p:spPr bwMode="auto">
          <a:xfrm>
            <a:off x="2178050" y="4221163"/>
            <a:ext cx="54117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lnSpc>
                <a:spcPct val="150000"/>
              </a:lnSpc>
            </a:pPr>
            <a:r>
              <a:rPr lang="de-DE" sz="1600">
                <a:latin typeface="Verdana" charset="0"/>
              </a:rPr>
              <a:t>Increase of mean diffusity of fractional anisotropy </a:t>
            </a:r>
          </a:p>
          <a:p>
            <a:pPr algn="ctr" eaLnBrk="1" hangingPunct="1">
              <a:lnSpc>
                <a:spcPct val="150000"/>
              </a:lnSpc>
            </a:pPr>
            <a:r>
              <a:rPr lang="de-DE" sz="1600">
                <a:latin typeface="Verdana" charset="0"/>
              </a:rPr>
              <a:t>changes between DM1 vs. DM2 and Co</a:t>
            </a:r>
          </a:p>
        </p:txBody>
      </p:sp>
      <p:pic>
        <p:nvPicPr>
          <p:cNvPr id="9933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255" y="2277988"/>
            <a:ext cx="8404225"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33" name="Textfeld 4"/>
          <p:cNvSpPr txBox="1">
            <a:spLocks noChangeArrowheads="1"/>
          </p:cNvSpPr>
          <p:nvPr/>
        </p:nvSpPr>
        <p:spPr bwMode="auto">
          <a:xfrm>
            <a:off x="373063" y="5194300"/>
            <a:ext cx="6424612"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de-DE" sz="1600" dirty="0">
                <a:latin typeface="Verdana" charset="0"/>
              </a:rPr>
              <a:t>White matter </a:t>
            </a:r>
            <a:r>
              <a:rPr lang="de-DE" sz="1600" dirty="0" err="1">
                <a:latin typeface="Verdana" charset="0"/>
              </a:rPr>
              <a:t>disease</a:t>
            </a:r>
            <a:r>
              <a:rPr lang="de-DE" sz="1600" dirty="0">
                <a:latin typeface="Verdana" charset="0"/>
              </a:rPr>
              <a:t> </a:t>
            </a:r>
            <a:r>
              <a:rPr lang="de-DE" sz="1600" dirty="0" err="1">
                <a:latin typeface="Verdana" charset="0"/>
              </a:rPr>
              <a:t>with</a:t>
            </a:r>
            <a:r>
              <a:rPr lang="de-DE" sz="1600" dirty="0">
                <a:latin typeface="Verdana" charset="0"/>
              </a:rPr>
              <a:t> a </a:t>
            </a:r>
            <a:r>
              <a:rPr lang="de-DE" sz="1600" dirty="0" err="1">
                <a:latin typeface="Verdana" charset="0"/>
              </a:rPr>
              <a:t>callosal</a:t>
            </a:r>
            <a:r>
              <a:rPr lang="de-DE" sz="1600" dirty="0">
                <a:latin typeface="Verdana" charset="0"/>
              </a:rPr>
              <a:t> </a:t>
            </a:r>
            <a:r>
              <a:rPr lang="de-DE" sz="1600" dirty="0" err="1">
                <a:latin typeface="Verdana" charset="0"/>
              </a:rPr>
              <a:t>body</a:t>
            </a:r>
            <a:r>
              <a:rPr lang="de-DE" sz="1600" dirty="0">
                <a:latin typeface="Verdana" charset="0"/>
              </a:rPr>
              <a:t> </a:t>
            </a:r>
          </a:p>
          <a:p>
            <a:pPr eaLnBrk="1" hangingPunct="1"/>
            <a:r>
              <a:rPr lang="de-DE" sz="1600" dirty="0" err="1">
                <a:latin typeface="Verdana" charset="0"/>
              </a:rPr>
              <a:t>and</a:t>
            </a:r>
            <a:r>
              <a:rPr lang="de-DE" sz="1600" dirty="0">
                <a:latin typeface="Verdana" charset="0"/>
              </a:rPr>
              <a:t> </a:t>
            </a:r>
            <a:r>
              <a:rPr lang="de-DE" sz="1600" dirty="0" err="1">
                <a:latin typeface="Verdana" charset="0"/>
              </a:rPr>
              <a:t>limbic</a:t>
            </a:r>
            <a:r>
              <a:rPr lang="de-DE" sz="1600" dirty="0">
                <a:latin typeface="Verdana" charset="0"/>
              </a:rPr>
              <a:t> </a:t>
            </a:r>
            <a:r>
              <a:rPr lang="de-DE" sz="1600" dirty="0" err="1">
                <a:latin typeface="Verdana" charset="0"/>
              </a:rPr>
              <a:t>system</a:t>
            </a:r>
            <a:r>
              <a:rPr lang="de-DE" sz="1600" dirty="0">
                <a:latin typeface="Verdana" charset="0"/>
              </a:rPr>
              <a:t> </a:t>
            </a:r>
            <a:r>
              <a:rPr lang="de-DE" sz="1600" dirty="0" err="1">
                <a:latin typeface="Verdana" charset="0"/>
              </a:rPr>
              <a:t>pathology</a:t>
            </a:r>
            <a:endParaRPr lang="de-DE" sz="1600" dirty="0">
              <a:latin typeface="Verdana" charset="0"/>
            </a:endParaRPr>
          </a:p>
          <a:p>
            <a:pPr eaLnBrk="1" hangingPunct="1"/>
            <a:endParaRPr lang="de-DE" sz="1600" dirty="0">
              <a:latin typeface="Verdana" charset="0"/>
            </a:endParaRPr>
          </a:p>
          <a:p>
            <a:pPr eaLnBrk="1" hangingPunct="1"/>
            <a:r>
              <a:rPr lang="de-DE" sz="1600" dirty="0">
                <a:latin typeface="Verdana" charset="0"/>
              </a:rPr>
              <a:t>Depression </a:t>
            </a:r>
            <a:r>
              <a:rPr lang="de-DE" sz="1600" dirty="0" err="1">
                <a:latin typeface="Verdana" charset="0"/>
              </a:rPr>
              <a:t>and</a:t>
            </a:r>
            <a:r>
              <a:rPr lang="de-DE" sz="1600" dirty="0">
                <a:latin typeface="Verdana" charset="0"/>
              </a:rPr>
              <a:t> </a:t>
            </a:r>
            <a:r>
              <a:rPr lang="de-DE" sz="1600" dirty="0" err="1">
                <a:latin typeface="Verdana" charset="0"/>
              </a:rPr>
              <a:t>mood</a:t>
            </a:r>
            <a:r>
              <a:rPr lang="de-DE" sz="1600" dirty="0">
                <a:latin typeface="Verdana" charset="0"/>
              </a:rPr>
              <a:t> </a:t>
            </a:r>
            <a:r>
              <a:rPr lang="de-DE" sz="1600" dirty="0" err="1">
                <a:latin typeface="Verdana" charset="0"/>
              </a:rPr>
              <a:t>alterations</a:t>
            </a:r>
            <a:r>
              <a:rPr lang="de-DE" sz="1600" dirty="0">
                <a:latin typeface="Verdana" charset="0"/>
              </a:rPr>
              <a:t> do </a:t>
            </a:r>
            <a:r>
              <a:rPr lang="de-DE" sz="1600" dirty="0" err="1">
                <a:latin typeface="Verdana" charset="0"/>
              </a:rPr>
              <a:t>negatively</a:t>
            </a:r>
            <a:r>
              <a:rPr lang="de-DE" sz="1600" dirty="0">
                <a:latin typeface="Verdana" charset="0"/>
              </a:rPr>
              <a:t> </a:t>
            </a:r>
          </a:p>
          <a:p>
            <a:pPr eaLnBrk="1" hangingPunct="1"/>
            <a:r>
              <a:rPr lang="de-DE" sz="1600" dirty="0" err="1">
                <a:latin typeface="Verdana" charset="0"/>
              </a:rPr>
              <a:t>correlate</a:t>
            </a:r>
            <a:r>
              <a:rPr lang="de-DE" sz="1600" dirty="0">
                <a:latin typeface="Verdana" charset="0"/>
              </a:rPr>
              <a:t> </a:t>
            </a:r>
            <a:r>
              <a:rPr lang="de-DE" sz="1600" dirty="0" err="1">
                <a:latin typeface="Verdana" charset="0"/>
              </a:rPr>
              <a:t>with</a:t>
            </a:r>
            <a:r>
              <a:rPr lang="de-DE" sz="1600" dirty="0">
                <a:latin typeface="Verdana" charset="0"/>
              </a:rPr>
              <a:t> </a:t>
            </a:r>
            <a:r>
              <a:rPr lang="de-DE" sz="1600" dirty="0" err="1">
                <a:latin typeface="Verdana" charset="0"/>
              </a:rPr>
              <a:t>the</a:t>
            </a:r>
            <a:r>
              <a:rPr lang="de-DE" sz="1600" dirty="0">
                <a:latin typeface="Verdana" charset="0"/>
              </a:rPr>
              <a:t> </a:t>
            </a:r>
            <a:r>
              <a:rPr lang="de-DE" sz="1600" dirty="0" err="1">
                <a:latin typeface="Verdana" charset="0"/>
              </a:rPr>
              <a:t>white</a:t>
            </a:r>
            <a:r>
              <a:rPr lang="de-DE" sz="1600" dirty="0">
                <a:latin typeface="Verdana" charset="0"/>
              </a:rPr>
              <a:t> matter </a:t>
            </a:r>
            <a:r>
              <a:rPr lang="de-DE" sz="1600" dirty="0" err="1">
                <a:latin typeface="Verdana" charset="0"/>
              </a:rPr>
              <a:t>alterations</a:t>
            </a:r>
            <a:r>
              <a:rPr lang="de-DE" sz="1600" dirty="0">
                <a:latin typeface="Verdana" charset="0"/>
              </a:rPr>
              <a:t> in </a:t>
            </a:r>
            <a:r>
              <a:rPr lang="de-DE" sz="1600" dirty="0" err="1">
                <a:latin typeface="Verdana" charset="0"/>
              </a:rPr>
              <a:t>young</a:t>
            </a:r>
            <a:r>
              <a:rPr lang="de-DE" sz="1600" dirty="0">
                <a:latin typeface="Verdana" charset="0"/>
              </a:rPr>
              <a:t> </a:t>
            </a:r>
            <a:r>
              <a:rPr lang="de-DE" sz="1600" dirty="0" err="1">
                <a:latin typeface="Verdana" charset="0"/>
              </a:rPr>
              <a:t>patients</a:t>
            </a:r>
            <a:endParaRPr lang="de-DE" sz="1600" dirty="0">
              <a:latin typeface="Verdana" charset="0"/>
            </a:endParaRPr>
          </a:p>
        </p:txBody>
      </p:sp>
      <p:pic>
        <p:nvPicPr>
          <p:cNvPr id="9" name="Immagin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04" y="764704"/>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p:cNvSpPr>
            <a:spLocks noGrp="1"/>
          </p:cNvSpPr>
          <p:nvPr>
            <p:ph type="title"/>
          </p:nvPr>
        </p:nvSpPr>
        <p:spPr/>
        <p:txBody>
          <a:bodyPr>
            <a:noAutofit/>
          </a:bodyPr>
          <a:lstStyle/>
          <a:p>
            <a:pPr algn="ctr">
              <a:lnSpc>
                <a:spcPct val="90000"/>
              </a:lnSpc>
              <a:defRPr/>
            </a:pPr>
            <a:r>
              <a:rPr lang="de-DE" sz="3600" dirty="0">
                <a:solidFill>
                  <a:srgbClr val="072C62"/>
                </a:solidFill>
                <a:latin typeface="Calibri" pitchFamily="34" charset="0"/>
                <a:cs typeface="Times New Roman" pitchFamily="18" charset="0"/>
              </a:rPr>
              <a:t>DTI </a:t>
            </a:r>
            <a:r>
              <a:rPr lang="de-DE" sz="3600" dirty="0" err="1">
                <a:solidFill>
                  <a:srgbClr val="072C62"/>
                </a:solidFill>
                <a:latin typeface="Calibri" pitchFamily="34" charset="0"/>
                <a:cs typeface="Times New Roman" pitchFamily="18" charset="0"/>
              </a:rPr>
              <a:t>study</a:t>
            </a:r>
            <a:r>
              <a:rPr lang="de-DE" sz="3600" dirty="0">
                <a:solidFill>
                  <a:srgbClr val="072C62"/>
                </a:solidFill>
                <a:latin typeface="Calibri" pitchFamily="34" charset="0"/>
                <a:cs typeface="Times New Roman" pitchFamily="18" charset="0"/>
              </a:rPr>
              <a:t> on </a:t>
            </a:r>
            <a:r>
              <a:rPr lang="de-DE" sz="3600" dirty="0" err="1">
                <a:solidFill>
                  <a:srgbClr val="072C62"/>
                </a:solidFill>
                <a:latin typeface="Calibri" pitchFamily="34" charset="0"/>
                <a:cs typeface="Times New Roman" pitchFamily="18" charset="0"/>
              </a:rPr>
              <a:t>brain</a:t>
            </a:r>
            <a:r>
              <a:rPr lang="de-DE" sz="3600" dirty="0">
                <a:solidFill>
                  <a:srgbClr val="072C62"/>
                </a:solidFill>
                <a:latin typeface="Calibri" pitchFamily="34" charset="0"/>
                <a:cs typeface="Times New Roman" pitchFamily="18" charset="0"/>
              </a:rPr>
              <a:t> </a:t>
            </a:r>
            <a:r>
              <a:rPr lang="de-DE" sz="3600" dirty="0" err="1">
                <a:solidFill>
                  <a:srgbClr val="072C62"/>
                </a:solidFill>
                <a:latin typeface="Calibri" pitchFamily="34" charset="0"/>
                <a:cs typeface="Times New Roman" pitchFamily="18" charset="0"/>
              </a:rPr>
              <a:t>function</a:t>
            </a:r>
            <a:r>
              <a:rPr lang="de-DE" sz="3600" dirty="0">
                <a:solidFill>
                  <a:srgbClr val="072C62"/>
                </a:solidFill>
                <a:latin typeface="Calibri" pitchFamily="34" charset="0"/>
                <a:cs typeface="Times New Roman" pitchFamily="18" charset="0"/>
              </a:rPr>
              <a:t> </a:t>
            </a:r>
            <a:br>
              <a:rPr lang="de-DE" sz="3600" dirty="0">
                <a:solidFill>
                  <a:srgbClr val="072C62"/>
                </a:solidFill>
                <a:latin typeface="Calibri" pitchFamily="34" charset="0"/>
                <a:cs typeface="Times New Roman" pitchFamily="18" charset="0"/>
              </a:rPr>
            </a:br>
            <a:r>
              <a:rPr lang="de-DE" sz="3600" dirty="0">
                <a:solidFill>
                  <a:srgbClr val="072C62"/>
                </a:solidFill>
                <a:latin typeface="Calibri" pitchFamily="34" charset="0"/>
                <a:cs typeface="Times New Roman" pitchFamily="18" charset="0"/>
              </a:rPr>
              <a:t>in DM type 1 </a:t>
            </a:r>
            <a:r>
              <a:rPr lang="de-DE" sz="3600" dirty="0" err="1">
                <a:solidFill>
                  <a:srgbClr val="072C62"/>
                </a:solidFill>
                <a:latin typeface="Calibri" pitchFamily="34" charset="0"/>
                <a:cs typeface="Times New Roman" pitchFamily="18" charset="0"/>
              </a:rPr>
              <a:t>and</a:t>
            </a:r>
            <a:r>
              <a:rPr lang="de-DE" sz="3600" dirty="0">
                <a:solidFill>
                  <a:srgbClr val="072C62"/>
                </a:solidFill>
                <a:latin typeface="Calibri" pitchFamily="34" charset="0"/>
                <a:cs typeface="Times New Roman" pitchFamily="18" charset="0"/>
              </a:rPr>
              <a:t> 2</a:t>
            </a:r>
          </a:p>
        </p:txBody>
      </p:sp>
    </p:spTree>
    <p:extLst>
      <p:ext uri="{BB962C8B-B14F-4D97-AF65-F5344CB8AC3E}">
        <p14:creationId xmlns:p14="http://schemas.microsoft.com/office/powerpoint/2010/main" val="125720369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64704"/>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3" name="Picture 5" descr="DM2Kombibi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8682" y="990600"/>
            <a:ext cx="2379662"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4" name="Picture 6" descr="DM1Kombibi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1052736"/>
            <a:ext cx="2160587"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8"/>
          <p:cNvSpPr txBox="1">
            <a:spLocks noChangeArrowheads="1"/>
          </p:cNvSpPr>
          <p:nvPr/>
        </p:nvSpPr>
        <p:spPr bwMode="auto">
          <a:xfrm>
            <a:off x="3799485" y="1480286"/>
            <a:ext cx="7005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Aft>
                <a:spcPts val="600"/>
              </a:spcAft>
            </a:pPr>
            <a:r>
              <a:rPr lang="de-DE" sz="2000" dirty="0">
                <a:solidFill>
                  <a:srgbClr val="C00000"/>
                </a:solidFill>
                <a:latin typeface="+mn-lt"/>
                <a:ea typeface="+mn-ea"/>
                <a:cs typeface="+mn-cs"/>
              </a:rPr>
              <a:t>DM1</a:t>
            </a:r>
          </a:p>
        </p:txBody>
      </p:sp>
      <p:sp>
        <p:nvSpPr>
          <p:cNvPr id="100357" name="Text Box 9"/>
          <p:cNvSpPr txBox="1">
            <a:spLocks noChangeArrowheads="1"/>
          </p:cNvSpPr>
          <p:nvPr/>
        </p:nvSpPr>
        <p:spPr bwMode="auto">
          <a:xfrm>
            <a:off x="4620051" y="1480286"/>
            <a:ext cx="7005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Aft>
                <a:spcPts val="600"/>
              </a:spcAft>
            </a:pPr>
            <a:r>
              <a:rPr lang="de-DE" sz="2000" dirty="0">
                <a:solidFill>
                  <a:srgbClr val="C00000"/>
                </a:solidFill>
                <a:latin typeface="+mn-lt"/>
                <a:ea typeface="+mn-ea"/>
                <a:cs typeface="+mn-cs"/>
              </a:rPr>
              <a:t>DM2</a:t>
            </a:r>
          </a:p>
        </p:txBody>
      </p:sp>
      <p:sp>
        <p:nvSpPr>
          <p:cNvPr id="100358" name="Text Box 10"/>
          <p:cNvSpPr txBox="1">
            <a:spLocks noChangeArrowheads="1"/>
          </p:cNvSpPr>
          <p:nvPr/>
        </p:nvSpPr>
        <p:spPr bwMode="auto">
          <a:xfrm>
            <a:off x="5664831" y="6519446"/>
            <a:ext cx="347249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r>
              <a:rPr lang="de-DE" sz="1600" b="0" i="1" dirty="0" err="1"/>
              <a:t>from</a:t>
            </a:r>
            <a:r>
              <a:rPr lang="de-DE" sz="1600" b="0" i="1" dirty="0"/>
              <a:t> Kornblum et al. J. </a:t>
            </a:r>
            <a:r>
              <a:rPr lang="de-DE" sz="1600" b="0" i="1" dirty="0" err="1"/>
              <a:t>Neurol</a:t>
            </a:r>
            <a:r>
              <a:rPr lang="de-DE" sz="1600" b="0" i="1" dirty="0"/>
              <a:t> 2004</a:t>
            </a:r>
          </a:p>
        </p:txBody>
      </p:sp>
      <p:sp>
        <p:nvSpPr>
          <p:cNvPr id="100359" name="Text Box 11"/>
          <p:cNvSpPr txBox="1">
            <a:spLocks noChangeArrowheads="1"/>
          </p:cNvSpPr>
          <p:nvPr/>
        </p:nvSpPr>
        <p:spPr bwMode="auto">
          <a:xfrm>
            <a:off x="533400" y="3429000"/>
            <a:ext cx="11842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de-DE" sz="1800"/>
              <a:t>frequent!</a:t>
            </a:r>
          </a:p>
        </p:txBody>
      </p:sp>
      <p:sp>
        <p:nvSpPr>
          <p:cNvPr id="100360" name="Text Box 12"/>
          <p:cNvSpPr txBox="1">
            <a:spLocks noChangeArrowheads="1"/>
          </p:cNvSpPr>
          <p:nvPr/>
        </p:nvSpPr>
        <p:spPr bwMode="auto">
          <a:xfrm>
            <a:off x="7696200" y="3505200"/>
            <a:ext cx="69691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de-DE" sz="1800"/>
              <a:t>rare!</a:t>
            </a:r>
          </a:p>
        </p:txBody>
      </p:sp>
      <p:sp>
        <p:nvSpPr>
          <p:cNvPr id="13" name="Titolo 12"/>
          <p:cNvSpPr>
            <a:spLocks noGrp="1" noChangeArrowheads="1"/>
          </p:cNvSpPr>
          <p:nvPr>
            <p:ph type="title"/>
          </p:nvPr>
        </p:nvSpPr>
        <p:spPr bwMode="auto">
          <a:xfrm>
            <a:off x="609600" y="260342"/>
            <a:ext cx="81534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pPr>
            <a:r>
              <a:rPr lang="it-IT" altLang="it-IT" sz="3600" dirty="0" smtClean="0">
                <a:solidFill>
                  <a:srgbClr val="072C62"/>
                </a:solidFill>
                <a:latin typeface="Calibri" pitchFamily="34" charset="0"/>
                <a:cs typeface="Times New Roman" pitchFamily="18" charset="0"/>
              </a:rPr>
              <a:t>MRI Myotonic </a:t>
            </a:r>
            <a:r>
              <a:rPr lang="it-IT" altLang="it-IT" sz="3600" dirty="0" err="1" smtClean="0">
                <a:solidFill>
                  <a:srgbClr val="072C62"/>
                </a:solidFill>
                <a:latin typeface="Calibri" pitchFamily="34" charset="0"/>
                <a:cs typeface="Times New Roman" pitchFamily="18" charset="0"/>
              </a:rPr>
              <a:t>Dystrophies</a:t>
            </a:r>
            <a:r>
              <a:rPr lang="it-IT" altLang="it-IT" sz="3600" dirty="0" smtClean="0">
                <a:solidFill>
                  <a:srgbClr val="072C62"/>
                </a:solidFill>
                <a:latin typeface="Calibri" pitchFamily="34" charset="0"/>
                <a:cs typeface="Times New Roman" pitchFamily="18" charset="0"/>
              </a:rPr>
              <a:t> </a:t>
            </a:r>
            <a:r>
              <a:rPr lang="it-IT" altLang="it-IT" sz="3600" dirty="0" err="1" smtClean="0">
                <a:solidFill>
                  <a:srgbClr val="072C62"/>
                </a:solidFill>
                <a:latin typeface="Calibri" pitchFamily="34" charset="0"/>
                <a:cs typeface="Times New Roman" pitchFamily="18" charset="0"/>
              </a:rPr>
              <a:t>type</a:t>
            </a:r>
            <a:r>
              <a:rPr lang="it-IT" altLang="it-IT" sz="3600" dirty="0" smtClean="0">
                <a:solidFill>
                  <a:srgbClr val="072C62"/>
                </a:solidFill>
                <a:latin typeface="Calibri" pitchFamily="34" charset="0"/>
                <a:cs typeface="Times New Roman" pitchFamily="18" charset="0"/>
              </a:rPr>
              <a:t> 1 and 2</a:t>
            </a:r>
          </a:p>
        </p:txBody>
      </p:sp>
    </p:spTree>
    <p:extLst>
      <p:ext uri="{BB962C8B-B14F-4D97-AF65-F5344CB8AC3E}">
        <p14:creationId xmlns:p14="http://schemas.microsoft.com/office/powerpoint/2010/main" val="176463957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5436096" y="1412776"/>
            <a:ext cx="3558585" cy="369332"/>
          </a:xfrm>
          <a:prstGeom prst="rect">
            <a:avLst/>
          </a:prstGeom>
          <a:noFill/>
        </p:spPr>
        <p:txBody>
          <a:bodyPr wrap="square" rtlCol="0">
            <a:spAutoFit/>
          </a:bodyPr>
          <a:lstStyle/>
          <a:p>
            <a:r>
              <a:rPr lang="it-IT" b="1" dirty="0" err="1" smtClean="0"/>
              <a:t>Rakocevich-Stojanovic</a:t>
            </a:r>
            <a:r>
              <a:rPr lang="it-IT" b="1" dirty="0" smtClean="0"/>
              <a:t> et al.,  2016</a:t>
            </a:r>
            <a:endParaRPr lang="it-IT" b="1" dirty="0"/>
          </a:p>
        </p:txBody>
      </p:sp>
      <p:sp>
        <p:nvSpPr>
          <p:cNvPr id="2" name="Rettangolo 1"/>
          <p:cNvSpPr/>
          <p:nvPr/>
        </p:nvSpPr>
        <p:spPr>
          <a:xfrm>
            <a:off x="251520" y="2516692"/>
            <a:ext cx="8640960" cy="369332"/>
          </a:xfrm>
          <a:prstGeom prst="rect">
            <a:avLst/>
          </a:prstGeom>
        </p:spPr>
        <p:txBody>
          <a:bodyPr wrap="square">
            <a:spAutoFit/>
          </a:bodyPr>
          <a:lstStyle/>
          <a:p>
            <a:pPr algn="ctr"/>
            <a:r>
              <a:rPr lang="en-US" b="1" dirty="0" smtClean="0">
                <a:solidFill>
                  <a:srgbClr val="231F20"/>
                </a:solidFill>
              </a:rPr>
              <a:t>40 genetically </a:t>
            </a:r>
            <a:r>
              <a:rPr lang="it-IT" b="1" dirty="0" err="1" smtClean="0">
                <a:solidFill>
                  <a:srgbClr val="231F20"/>
                </a:solidFill>
              </a:rPr>
              <a:t>confirmed</a:t>
            </a:r>
            <a:r>
              <a:rPr lang="it-IT" b="1" dirty="0" smtClean="0">
                <a:solidFill>
                  <a:srgbClr val="231F20"/>
                </a:solidFill>
              </a:rPr>
              <a:t> </a:t>
            </a:r>
            <a:r>
              <a:rPr lang="it-IT" b="1" dirty="0">
                <a:solidFill>
                  <a:srgbClr val="231F20"/>
                </a:solidFill>
              </a:rPr>
              <a:t>DM2 </a:t>
            </a:r>
            <a:r>
              <a:rPr lang="it-IT" b="1" dirty="0" err="1" smtClean="0">
                <a:solidFill>
                  <a:srgbClr val="231F20"/>
                </a:solidFill>
              </a:rPr>
              <a:t>patients</a:t>
            </a:r>
            <a:r>
              <a:rPr lang="it-IT" b="1" dirty="0" smtClean="0">
                <a:solidFill>
                  <a:srgbClr val="231F20"/>
                </a:solidFill>
              </a:rPr>
              <a:t> </a:t>
            </a:r>
            <a:r>
              <a:rPr lang="it-IT" b="1" i="1" dirty="0" smtClean="0">
                <a:solidFill>
                  <a:srgbClr val="231F20"/>
                </a:solidFill>
              </a:rPr>
              <a:t>vs</a:t>
            </a:r>
            <a:r>
              <a:rPr lang="it-IT" b="1" dirty="0" smtClean="0">
                <a:solidFill>
                  <a:srgbClr val="231F20"/>
                </a:solidFill>
              </a:rPr>
              <a:t> </a:t>
            </a:r>
            <a:r>
              <a:rPr lang="en-US" b="1" dirty="0" smtClean="0">
                <a:solidFill>
                  <a:srgbClr val="231F20"/>
                </a:solidFill>
              </a:rPr>
              <a:t>38 </a:t>
            </a:r>
            <a:r>
              <a:rPr lang="en-US" b="1" dirty="0">
                <a:solidFill>
                  <a:srgbClr val="231F20"/>
                </a:solidFill>
              </a:rPr>
              <a:t>gender- and age-matched healthy controls</a:t>
            </a:r>
            <a:endParaRPr lang="it-IT" b="1" dirty="0"/>
          </a:p>
        </p:txBody>
      </p:sp>
      <p:sp>
        <p:nvSpPr>
          <p:cNvPr id="12" name="Rettangolo 11"/>
          <p:cNvSpPr/>
          <p:nvPr/>
        </p:nvSpPr>
        <p:spPr>
          <a:xfrm>
            <a:off x="2843808" y="2060848"/>
            <a:ext cx="3316533" cy="461665"/>
          </a:xfrm>
          <a:prstGeom prst="rect">
            <a:avLst/>
          </a:prstGeom>
        </p:spPr>
        <p:txBody>
          <a:bodyPr wrap="none">
            <a:spAutoFit/>
          </a:bodyPr>
          <a:lstStyle/>
          <a:p>
            <a:r>
              <a:rPr lang="it-IT" sz="2400" b="1" dirty="0" err="1">
                <a:solidFill>
                  <a:srgbClr val="C00000"/>
                </a:solidFill>
                <a:effectLst>
                  <a:outerShdw blurRad="38100" dist="38100" dir="2700000" algn="tl">
                    <a:srgbClr val="000000">
                      <a:alpha val="43137"/>
                    </a:srgbClr>
                  </a:outerShdw>
                </a:effectLst>
              </a:rPr>
              <a:t>Transcranial</a:t>
            </a:r>
            <a:r>
              <a:rPr lang="it-IT" sz="2400" b="1" dirty="0">
                <a:solidFill>
                  <a:srgbClr val="C00000"/>
                </a:solidFill>
                <a:effectLst>
                  <a:outerShdw blurRad="38100" dist="38100" dir="2700000" algn="tl">
                    <a:srgbClr val="000000">
                      <a:alpha val="43137"/>
                    </a:srgbClr>
                  </a:outerShdw>
                </a:effectLst>
              </a:rPr>
              <a:t> </a:t>
            </a:r>
            <a:r>
              <a:rPr lang="it-IT" sz="2400" b="1" dirty="0" err="1">
                <a:solidFill>
                  <a:srgbClr val="C00000"/>
                </a:solidFill>
                <a:effectLst>
                  <a:outerShdw blurRad="38100" dist="38100" dir="2700000" algn="tl">
                    <a:srgbClr val="000000">
                      <a:alpha val="43137"/>
                    </a:srgbClr>
                  </a:outerShdw>
                </a:effectLst>
              </a:rPr>
              <a:t>sonography</a:t>
            </a:r>
            <a:r>
              <a:rPr lang="it-IT" sz="2400" b="1" dirty="0">
                <a:solidFill>
                  <a:srgbClr val="C00000"/>
                </a:solidFill>
                <a:effectLst>
                  <a:outerShdw blurRad="38100" dist="38100" dir="2700000" algn="tl">
                    <a:srgbClr val="000000">
                      <a:alpha val="43137"/>
                    </a:srgbClr>
                  </a:outerShdw>
                </a:effectLst>
              </a:rPr>
              <a:t> </a:t>
            </a:r>
          </a:p>
        </p:txBody>
      </p:sp>
      <p:sp>
        <p:nvSpPr>
          <p:cNvPr id="15" name="Rettangolo 14"/>
          <p:cNvSpPr/>
          <p:nvPr/>
        </p:nvSpPr>
        <p:spPr>
          <a:xfrm>
            <a:off x="307687" y="3350740"/>
            <a:ext cx="4192305" cy="2369880"/>
          </a:xfrm>
          <a:prstGeom prst="rect">
            <a:avLst/>
          </a:prstGeom>
        </p:spPr>
        <p:txBody>
          <a:bodyPr wrap="square">
            <a:spAutoFit/>
          </a:bodyPr>
          <a:lstStyle/>
          <a:p>
            <a:pPr marL="285750" indent="-285750" algn="just">
              <a:spcAft>
                <a:spcPts val="1200"/>
              </a:spcAft>
              <a:buClr>
                <a:srgbClr val="C00000"/>
              </a:buClr>
              <a:buFont typeface="Wingdings" panose="05000000000000000000" pitchFamily="2" charset="2"/>
              <a:buChar char="v"/>
            </a:pPr>
            <a:r>
              <a:rPr lang="en-US" sz="1600" b="1" dirty="0"/>
              <a:t>Brainstem raphe </a:t>
            </a:r>
            <a:r>
              <a:rPr lang="en-US" sz="1600" b="1" dirty="0" err="1" smtClean="0"/>
              <a:t>hypoechogenicity</a:t>
            </a:r>
            <a:r>
              <a:rPr lang="en-US" sz="1600" b="1" dirty="0" smtClean="0"/>
              <a:t> </a:t>
            </a:r>
            <a:r>
              <a:rPr lang="en-US" sz="1600" b="1" dirty="0"/>
              <a:t>was more common in DM2 patients </a:t>
            </a:r>
            <a:r>
              <a:rPr lang="en-US" sz="1600" b="1" dirty="0" smtClean="0"/>
              <a:t>compared with CTR </a:t>
            </a:r>
          </a:p>
          <a:p>
            <a:pPr marL="285750" indent="-285750" algn="just">
              <a:spcAft>
                <a:spcPts val="1200"/>
              </a:spcAft>
              <a:buClr>
                <a:srgbClr val="C00000"/>
              </a:buClr>
              <a:buFont typeface="Wingdings" panose="05000000000000000000" pitchFamily="2" charset="2"/>
              <a:buChar char="v"/>
            </a:pPr>
            <a:r>
              <a:rPr lang="en-US" sz="1600" b="1" dirty="0"/>
              <a:t>Brainstem raphe </a:t>
            </a:r>
            <a:r>
              <a:rPr lang="en-US" sz="1600" b="1" dirty="0" err="1"/>
              <a:t>hypoechogenicity</a:t>
            </a:r>
            <a:r>
              <a:rPr lang="en-US" sz="1600" b="1" dirty="0"/>
              <a:t> </a:t>
            </a:r>
            <a:r>
              <a:rPr lang="en-US" sz="1600" b="1" dirty="0" smtClean="0"/>
              <a:t>was </a:t>
            </a:r>
            <a:r>
              <a:rPr lang="en-US" sz="1600" b="1" dirty="0"/>
              <a:t>more common </a:t>
            </a:r>
            <a:r>
              <a:rPr lang="en-US" sz="1600" b="1" dirty="0" smtClean="0"/>
              <a:t>in patients </a:t>
            </a:r>
            <a:r>
              <a:rPr lang="en-US" sz="1600" b="1" dirty="0"/>
              <a:t>with fatigue and excessive daytime sleepiness (P&lt;0.05).</a:t>
            </a:r>
          </a:p>
          <a:p>
            <a:pPr marL="285750" indent="-285750" algn="just">
              <a:spcAft>
                <a:spcPts val="1200"/>
              </a:spcAft>
              <a:buClr>
                <a:srgbClr val="C00000"/>
              </a:buClr>
              <a:buFont typeface="Wingdings" panose="05000000000000000000" pitchFamily="2" charset="2"/>
              <a:buChar char="v"/>
            </a:pPr>
            <a:r>
              <a:rPr lang="en-US" sz="1600" b="1" dirty="0"/>
              <a:t>Diameter of the third ventricle was increased in </a:t>
            </a:r>
            <a:r>
              <a:rPr lang="en-US" sz="1600" b="1" dirty="0" smtClean="0"/>
              <a:t>DM2</a:t>
            </a:r>
            <a:endParaRPr lang="it-IT" sz="1600" b="1" dirty="0"/>
          </a:p>
        </p:txBody>
      </p:sp>
      <p:sp>
        <p:nvSpPr>
          <p:cNvPr id="16" name="Rettangolo 15"/>
          <p:cNvSpPr/>
          <p:nvPr/>
        </p:nvSpPr>
        <p:spPr>
          <a:xfrm>
            <a:off x="438715" y="5892948"/>
            <a:ext cx="3930247" cy="584775"/>
          </a:xfrm>
          <a:prstGeom prst="rect">
            <a:avLst/>
          </a:prstGeom>
          <a:ln w="19050">
            <a:solidFill>
              <a:srgbClr val="C00000"/>
            </a:solidFill>
          </a:ln>
          <a:effectLst>
            <a:outerShdw blurRad="63500" sx="102000" sy="102000" algn="ctr" rotWithShape="0">
              <a:prstClr val="black">
                <a:alpha val="40000"/>
              </a:prstClr>
            </a:outerShdw>
          </a:effectLst>
        </p:spPr>
        <p:txBody>
          <a:bodyPr wrap="square">
            <a:spAutoFit/>
          </a:bodyPr>
          <a:lstStyle/>
          <a:p>
            <a:pPr algn="ctr"/>
            <a:r>
              <a:rPr lang="en-US" sz="1600" b="1" dirty="0" smtClean="0">
                <a:solidFill>
                  <a:srgbClr val="C00000"/>
                </a:solidFill>
                <a:effectLst>
                  <a:outerShdw blurRad="38100" dist="38100" dir="2700000" algn="tl">
                    <a:srgbClr val="000000">
                      <a:alpha val="43137"/>
                    </a:srgbClr>
                  </a:outerShdw>
                </a:effectLst>
              </a:rPr>
              <a:t>TCS revealed </a:t>
            </a:r>
            <a:r>
              <a:rPr lang="en-US" sz="1600" b="1" dirty="0">
                <a:solidFill>
                  <a:srgbClr val="C00000"/>
                </a:solidFill>
                <a:effectLst>
                  <a:outerShdw blurRad="38100" dist="38100" dir="2700000" algn="tl">
                    <a:srgbClr val="000000">
                      <a:alpha val="43137"/>
                    </a:srgbClr>
                  </a:outerShdw>
                </a:effectLst>
              </a:rPr>
              <a:t>alterations in brain structures previously not seen in </a:t>
            </a:r>
            <a:r>
              <a:rPr lang="en-US" sz="1600" b="1" dirty="0" smtClean="0">
                <a:solidFill>
                  <a:srgbClr val="C00000"/>
                </a:solidFill>
                <a:effectLst>
                  <a:outerShdw blurRad="38100" dist="38100" dir="2700000" algn="tl">
                    <a:srgbClr val="000000">
                      <a:alpha val="43137"/>
                    </a:srgbClr>
                  </a:outerShdw>
                </a:effectLst>
              </a:rPr>
              <a:t>MRI studies</a:t>
            </a:r>
            <a:endParaRPr lang="it-IT" sz="1600" b="1" dirty="0">
              <a:solidFill>
                <a:srgbClr val="C00000"/>
              </a:solidFill>
              <a:effectLst>
                <a:outerShdw blurRad="38100" dist="38100" dir="2700000" algn="tl">
                  <a:srgbClr val="000000">
                    <a:alpha val="43137"/>
                  </a:srgbClr>
                </a:outerShdw>
              </a:effectLst>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340768"/>
            <a:ext cx="4335500" cy="667417"/>
          </a:xfrm>
          <a:prstGeom prst="rect">
            <a:avLst/>
          </a:prstGeom>
          <a:noFill/>
          <a:ln w="19050">
            <a:solidFill>
              <a:srgbClr val="C000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8048" y="2958118"/>
            <a:ext cx="4144432" cy="3793034"/>
          </a:xfrm>
          <a:prstGeom prst="rect">
            <a:avLst/>
          </a:prstGeom>
          <a:noFill/>
          <a:ln w="19050">
            <a:solidFill>
              <a:srgbClr val="C000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1" name="Immagin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504" y="764704"/>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olo 12"/>
          <p:cNvSpPr>
            <a:spLocks noGrp="1" noChangeArrowheads="1"/>
          </p:cNvSpPr>
          <p:nvPr>
            <p:ph type="title"/>
          </p:nvPr>
        </p:nvSpPr>
        <p:spPr bwMode="auto">
          <a:xfrm>
            <a:off x="609600" y="400735"/>
            <a:ext cx="815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it-IT" altLang="it-IT" sz="3600" dirty="0">
                <a:solidFill>
                  <a:srgbClr val="072C62"/>
                </a:solidFill>
                <a:latin typeface="Calibri" pitchFamily="34" charset="0"/>
                <a:cs typeface="Times New Roman" pitchFamily="18" charset="0"/>
              </a:rPr>
              <a:t>Brain </a:t>
            </a:r>
            <a:r>
              <a:rPr lang="it-IT" altLang="it-IT" sz="3600" dirty="0" err="1">
                <a:solidFill>
                  <a:srgbClr val="072C62"/>
                </a:solidFill>
                <a:latin typeface="Calibri" pitchFamily="34" charset="0"/>
                <a:cs typeface="Times New Roman" pitchFamily="18" charset="0"/>
              </a:rPr>
              <a:t>involvement</a:t>
            </a:r>
            <a:endParaRPr lang="it-IT" altLang="it-IT" sz="3600" dirty="0" smtClean="0">
              <a:solidFill>
                <a:srgbClr val="072C62"/>
              </a:solidFill>
              <a:latin typeface="Calibri" pitchFamily="34" charset="0"/>
              <a:cs typeface="Times New Roman" pitchFamily="18" charset="0"/>
            </a:endParaRPr>
          </a:p>
        </p:txBody>
      </p:sp>
    </p:spTree>
    <p:extLst>
      <p:ext uri="{BB962C8B-B14F-4D97-AF65-F5344CB8AC3E}">
        <p14:creationId xmlns:p14="http://schemas.microsoft.com/office/powerpoint/2010/main" val="31796886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t="2831" r="4317" b="3732"/>
          <a:stretch>
            <a:fillRect/>
          </a:stretch>
        </p:blipFill>
        <p:spPr bwMode="auto">
          <a:xfrm>
            <a:off x="1331640" y="1124744"/>
            <a:ext cx="3529087" cy="1049084"/>
          </a:xfrm>
          <a:prstGeom prst="rect">
            <a:avLst/>
          </a:prstGeom>
          <a:noFill/>
          <a:ln w="25400">
            <a:solidFill>
              <a:srgbClr val="C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162" y="3663154"/>
            <a:ext cx="4338176" cy="2997720"/>
          </a:xfrm>
          <a:prstGeom prst="rect">
            <a:avLst/>
          </a:prstGeom>
          <a:noFill/>
          <a:ln w="25400">
            <a:solidFill>
              <a:srgbClr val="C000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CasellaDiTesto 6"/>
          <p:cNvSpPr txBox="1">
            <a:spLocks noChangeArrowheads="1"/>
          </p:cNvSpPr>
          <p:nvPr/>
        </p:nvSpPr>
        <p:spPr bwMode="auto">
          <a:xfrm>
            <a:off x="5003800" y="3652569"/>
            <a:ext cx="3945865" cy="2800767"/>
          </a:xfrm>
          <a:prstGeom prst="rect">
            <a:avLst/>
          </a:prstGeom>
          <a:noFill/>
          <a:ln w="9525">
            <a:noFill/>
            <a:miter lim="800000"/>
            <a:headEnd/>
            <a:tailEnd/>
          </a:ln>
        </p:spPr>
        <p:txBody>
          <a:bodyPr wrap="square">
            <a:spAutoFit/>
          </a:bodyPr>
          <a:lstStyle/>
          <a:p>
            <a:pPr algn="just"/>
            <a:r>
              <a:rPr lang="en-US" sz="1600" b="1" dirty="0" smtClean="0"/>
              <a:t>Brain </a:t>
            </a:r>
            <a:r>
              <a:rPr lang="en-US" sz="1600" b="1" dirty="0"/>
              <a:t>tissue from patients with DM1 </a:t>
            </a:r>
            <a:r>
              <a:rPr lang="en-US" sz="1600" b="1" dirty="0" smtClean="0"/>
              <a:t>and DM2 </a:t>
            </a:r>
            <a:r>
              <a:rPr lang="en-US" sz="1600" b="1" dirty="0"/>
              <a:t>lacks tau-</a:t>
            </a:r>
            <a:r>
              <a:rPr lang="en-US" sz="1600" b="1" dirty="0" err="1"/>
              <a:t>immunoreactive</a:t>
            </a:r>
            <a:r>
              <a:rPr lang="en-US" sz="1600" b="1" dirty="0"/>
              <a:t> NFTs </a:t>
            </a:r>
            <a:r>
              <a:rPr lang="en-US" sz="1600" b="1" dirty="0" smtClean="0"/>
              <a:t>containing </a:t>
            </a:r>
            <a:r>
              <a:rPr lang="it-IT" sz="1600" b="1" dirty="0" smtClean="0"/>
              <a:t>tau-E2 </a:t>
            </a:r>
            <a:r>
              <a:rPr lang="it-IT" sz="1600" b="1" dirty="0"/>
              <a:t>and tau-E3</a:t>
            </a:r>
            <a:r>
              <a:rPr lang="it-IT" sz="1600" b="1" dirty="0" smtClean="0"/>
              <a:t>.</a:t>
            </a:r>
          </a:p>
          <a:p>
            <a:pPr algn="just"/>
            <a:endParaRPr lang="en-US" sz="1600" dirty="0" smtClean="0"/>
          </a:p>
          <a:p>
            <a:pPr algn="just"/>
            <a:endParaRPr lang="en-US" sz="1600" dirty="0"/>
          </a:p>
          <a:p>
            <a:pPr algn="just"/>
            <a:endParaRPr lang="en-US" sz="1600" b="1" dirty="0" smtClean="0"/>
          </a:p>
          <a:p>
            <a:pPr algn="just"/>
            <a:r>
              <a:rPr lang="en-US" sz="1600" b="1" dirty="0" smtClean="0"/>
              <a:t>NFTs lacking tau-E2 </a:t>
            </a:r>
            <a:r>
              <a:rPr lang="en-US" sz="1600" b="1" dirty="0"/>
              <a:t>and tau-E3 </a:t>
            </a:r>
            <a:r>
              <a:rPr lang="en-US" sz="1600" b="1" dirty="0" err="1"/>
              <a:t>immunoreactivity</a:t>
            </a:r>
            <a:r>
              <a:rPr lang="en-US" sz="1600" b="1" dirty="0"/>
              <a:t> </a:t>
            </a:r>
            <a:r>
              <a:rPr lang="en-US" sz="1600" b="1" dirty="0" smtClean="0"/>
              <a:t>might indicate an </a:t>
            </a:r>
            <a:r>
              <a:rPr lang="en-US" sz="1600" b="1" dirty="0"/>
              <a:t>abnormal synthesis of the tau protein </a:t>
            </a:r>
            <a:r>
              <a:rPr lang="en-US" sz="1600" b="1" dirty="0" err="1" smtClean="0"/>
              <a:t>isovariants</a:t>
            </a:r>
            <a:r>
              <a:rPr lang="en-US" sz="1600" b="1" dirty="0"/>
              <a:t> </a:t>
            </a:r>
            <a:r>
              <a:rPr lang="en-US" sz="1600" b="1" dirty="0" smtClean="0"/>
              <a:t>underlying </a:t>
            </a:r>
            <a:r>
              <a:rPr lang="en-US" sz="1600" b="1" smtClean="0"/>
              <a:t>a physiopathology </a:t>
            </a:r>
            <a:r>
              <a:rPr lang="en-US" sz="1600" b="1" dirty="0"/>
              <a:t>similar to that observed in DM1</a:t>
            </a:r>
            <a:r>
              <a:rPr lang="en-US" sz="1600" b="1" dirty="0" smtClean="0"/>
              <a:t>.</a:t>
            </a:r>
            <a:endParaRPr lang="it-IT" altLang="it-IT" sz="1600" b="1" dirty="0">
              <a:latin typeface="Bookman Old Style" pitchFamily="18" charset="0"/>
            </a:endParaRPr>
          </a:p>
        </p:txBody>
      </p:sp>
      <p:sp>
        <p:nvSpPr>
          <p:cNvPr id="8" name="CasellaDiTesto 7"/>
          <p:cNvSpPr txBox="1">
            <a:spLocks noChangeArrowheads="1"/>
          </p:cNvSpPr>
          <p:nvPr/>
        </p:nvSpPr>
        <p:spPr bwMode="auto">
          <a:xfrm>
            <a:off x="4860032" y="1484784"/>
            <a:ext cx="2376264"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it-IT" altLang="it-IT" b="1" dirty="0" err="1" smtClean="0">
                <a:latin typeface="+mn-lt"/>
              </a:rPr>
              <a:t>Maurage</a:t>
            </a:r>
            <a:r>
              <a:rPr lang="it-IT" altLang="it-IT" b="1" dirty="0" smtClean="0">
                <a:latin typeface="+mn-lt"/>
              </a:rPr>
              <a:t> et al., </a:t>
            </a:r>
            <a:r>
              <a:rPr lang="it-IT" altLang="it-IT" b="1" dirty="0">
                <a:latin typeface="+mn-lt"/>
              </a:rPr>
              <a:t>2005</a:t>
            </a:r>
          </a:p>
        </p:txBody>
      </p:sp>
      <p:sp>
        <p:nvSpPr>
          <p:cNvPr id="9" name="CasellaDiTesto 8"/>
          <p:cNvSpPr txBox="1">
            <a:spLocks noChangeArrowheads="1"/>
          </p:cNvSpPr>
          <p:nvPr/>
        </p:nvSpPr>
        <p:spPr bwMode="auto">
          <a:xfrm>
            <a:off x="231775" y="2205579"/>
            <a:ext cx="8680450" cy="1323439"/>
          </a:xfrm>
          <a:prstGeom prst="rect">
            <a:avLst/>
          </a:prstGeom>
          <a:noFill/>
          <a:ln>
            <a:noFill/>
          </a:ln>
          <a:extLst/>
        </p:spPr>
        <p:txBody>
          <a:bodyPr>
            <a:spAutoFit/>
          </a:bodyPr>
          <a:lstStyle>
            <a:lvl1pPr marL="361950" indent="-3619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a:r>
              <a:rPr lang="it-IT" sz="1600" b="1" dirty="0" err="1"/>
              <a:t>similar</a:t>
            </a:r>
            <a:r>
              <a:rPr lang="it-IT" sz="1600" b="1" dirty="0"/>
              <a:t> tau </a:t>
            </a:r>
            <a:r>
              <a:rPr lang="it-IT" sz="1600" b="1" dirty="0" err="1" smtClean="0"/>
              <a:t>pathology</a:t>
            </a:r>
            <a:r>
              <a:rPr lang="it-IT" sz="1600" b="1" dirty="0" smtClean="0"/>
              <a:t> </a:t>
            </a:r>
            <a:r>
              <a:rPr lang="it-IT" sz="1600" b="1" dirty="0" err="1" smtClean="0"/>
              <a:t>has</a:t>
            </a:r>
            <a:r>
              <a:rPr lang="it-IT" sz="1600" b="1" dirty="0" smtClean="0"/>
              <a:t> </a:t>
            </a:r>
            <a:r>
              <a:rPr lang="it-IT" sz="1600" b="1" dirty="0" err="1" smtClean="0"/>
              <a:t>been</a:t>
            </a:r>
            <a:r>
              <a:rPr lang="it-IT" sz="1600" b="1" dirty="0" smtClean="0"/>
              <a:t> </a:t>
            </a:r>
            <a:r>
              <a:rPr lang="it-IT" sz="1600" b="1" dirty="0" err="1" smtClean="0"/>
              <a:t>observed</a:t>
            </a:r>
            <a:r>
              <a:rPr lang="it-IT" sz="1600" b="1" dirty="0" smtClean="0"/>
              <a:t> in </a:t>
            </a:r>
            <a:r>
              <a:rPr lang="en-US" sz="1600" b="1" dirty="0" smtClean="0"/>
              <a:t>the </a:t>
            </a:r>
            <a:r>
              <a:rPr lang="en-US" sz="1600" b="1" dirty="0"/>
              <a:t>CNS of </a:t>
            </a:r>
            <a:r>
              <a:rPr lang="en-US" sz="1600" b="1" dirty="0" smtClean="0"/>
              <a:t>DM1 and DM2 patients</a:t>
            </a:r>
          </a:p>
          <a:p>
            <a:pPr algn="ctr"/>
            <a:endParaRPr lang="en-US" sz="1600" b="1" dirty="0" smtClean="0"/>
          </a:p>
          <a:p>
            <a:pPr algn="ctr"/>
            <a:endParaRPr lang="en-US" sz="1600" b="1" dirty="0" smtClean="0"/>
          </a:p>
          <a:p>
            <a:pPr algn="ctr"/>
            <a:r>
              <a:rPr lang="en-US" sz="1600" b="1" dirty="0" smtClean="0"/>
              <a:t>the occurrence of Neuro </a:t>
            </a:r>
            <a:r>
              <a:rPr lang="en-US" sz="1600" b="1" dirty="0" err="1" smtClean="0"/>
              <a:t>Fibrillary</a:t>
            </a:r>
            <a:r>
              <a:rPr lang="en-US" sz="1600" b="1" dirty="0" smtClean="0"/>
              <a:t> Tangles (NFTs) and </a:t>
            </a:r>
            <a:r>
              <a:rPr lang="en-US" sz="1600" b="1" dirty="0" err="1" smtClean="0"/>
              <a:t>Marinesco</a:t>
            </a:r>
            <a:r>
              <a:rPr lang="en-US" sz="1600" b="1" dirty="0" smtClean="0"/>
              <a:t> </a:t>
            </a:r>
            <a:r>
              <a:rPr lang="en-US" sz="1600" b="1" dirty="0"/>
              <a:t>bodies </a:t>
            </a:r>
            <a:r>
              <a:rPr lang="en-US" sz="1600" b="1" dirty="0" smtClean="0"/>
              <a:t> have been reported in brain tissue </a:t>
            </a:r>
            <a:r>
              <a:rPr lang="en-US" sz="1600" b="1" dirty="0"/>
              <a:t>from one </a:t>
            </a:r>
            <a:r>
              <a:rPr lang="it-IT" sz="1600" b="1" dirty="0" err="1" smtClean="0"/>
              <a:t>patient</a:t>
            </a:r>
            <a:r>
              <a:rPr lang="it-IT" sz="1600" b="1" dirty="0" smtClean="0"/>
              <a:t> </a:t>
            </a:r>
            <a:r>
              <a:rPr lang="it-IT" sz="1600" b="1" dirty="0"/>
              <a:t>with DM2</a:t>
            </a:r>
            <a:endParaRPr lang="it-IT" altLang="it-IT" sz="1600" b="1" dirty="0" smtClean="0">
              <a:latin typeface="+mn-lt"/>
            </a:endParaRPr>
          </a:p>
        </p:txBody>
      </p:sp>
      <p:sp>
        <p:nvSpPr>
          <p:cNvPr id="10" name="Freccia in giù 9"/>
          <p:cNvSpPr/>
          <p:nvPr/>
        </p:nvSpPr>
        <p:spPr>
          <a:xfrm>
            <a:off x="6721477" y="4581128"/>
            <a:ext cx="510509" cy="43204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C00000"/>
              </a:solidFill>
            </a:endParaRPr>
          </a:p>
        </p:txBody>
      </p:sp>
      <p:sp>
        <p:nvSpPr>
          <p:cNvPr id="11" name="Freccia in giù 10"/>
          <p:cNvSpPr/>
          <p:nvPr/>
        </p:nvSpPr>
        <p:spPr>
          <a:xfrm>
            <a:off x="4067944" y="2529807"/>
            <a:ext cx="383324" cy="339134"/>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C00000"/>
              </a:solidFill>
            </a:endParaRPr>
          </a:p>
        </p:txBody>
      </p:sp>
      <p:pic>
        <p:nvPicPr>
          <p:cNvPr id="12" name="Immagin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504" y="764704"/>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olo 12"/>
          <p:cNvSpPr>
            <a:spLocks noGrp="1" noChangeArrowheads="1"/>
          </p:cNvSpPr>
          <p:nvPr>
            <p:ph type="title"/>
          </p:nvPr>
        </p:nvSpPr>
        <p:spPr bwMode="auto">
          <a:xfrm>
            <a:off x="609600" y="115425"/>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it-IT" altLang="it-IT" sz="3600" dirty="0">
                <a:solidFill>
                  <a:srgbClr val="072C62"/>
                </a:solidFill>
                <a:latin typeface="Calibri" pitchFamily="34" charset="0"/>
                <a:cs typeface="Times New Roman" pitchFamily="18" charset="0"/>
              </a:rPr>
              <a:t>Brain </a:t>
            </a:r>
            <a:r>
              <a:rPr lang="it-IT" altLang="it-IT" sz="3600" dirty="0" err="1">
                <a:solidFill>
                  <a:srgbClr val="072C62"/>
                </a:solidFill>
                <a:latin typeface="Calibri" pitchFamily="34" charset="0"/>
                <a:cs typeface="Times New Roman" pitchFamily="18" charset="0"/>
              </a:rPr>
              <a:t>involvement</a:t>
            </a:r>
            <a:endParaRPr lang="it-IT" altLang="it-IT" sz="3600" dirty="0" smtClean="0">
              <a:solidFill>
                <a:srgbClr val="072C62"/>
              </a:solidFill>
              <a:latin typeface="Calibri" pitchFamily="34" charset="0"/>
              <a:cs typeface="Times New Roman" pitchFamily="18" charset="0"/>
            </a:endParaRPr>
          </a:p>
        </p:txBody>
      </p:sp>
    </p:spTree>
    <p:extLst>
      <p:ext uri="{BB962C8B-B14F-4D97-AF65-F5344CB8AC3E}">
        <p14:creationId xmlns:p14="http://schemas.microsoft.com/office/powerpoint/2010/main" val="43806490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124744"/>
            <a:ext cx="3686655" cy="808782"/>
          </a:xfrm>
          <a:prstGeom prst="rect">
            <a:avLst/>
          </a:prstGeom>
          <a:noFill/>
          <a:ln w="19050">
            <a:solidFill>
              <a:srgbClr val="C000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2" name="CasellaDiTesto 11"/>
          <p:cNvSpPr txBox="1"/>
          <p:nvPr/>
        </p:nvSpPr>
        <p:spPr>
          <a:xfrm>
            <a:off x="5436096" y="1412776"/>
            <a:ext cx="2736696" cy="369332"/>
          </a:xfrm>
          <a:prstGeom prst="rect">
            <a:avLst/>
          </a:prstGeom>
          <a:noFill/>
        </p:spPr>
        <p:txBody>
          <a:bodyPr wrap="square" rtlCol="0">
            <a:spAutoFit/>
          </a:bodyPr>
          <a:lstStyle/>
          <a:p>
            <a:r>
              <a:rPr lang="it-IT" b="1" dirty="0" smtClean="0"/>
              <a:t>Leonardis et al.,  2015</a:t>
            </a:r>
            <a:endParaRPr lang="it-IT" b="1" dirty="0"/>
          </a:p>
        </p:txBody>
      </p:sp>
      <p:sp>
        <p:nvSpPr>
          <p:cNvPr id="2" name="Rettangolo 1"/>
          <p:cNvSpPr/>
          <p:nvPr/>
        </p:nvSpPr>
        <p:spPr>
          <a:xfrm>
            <a:off x="203419" y="2348880"/>
            <a:ext cx="3662748" cy="646331"/>
          </a:xfrm>
          <a:prstGeom prst="rect">
            <a:avLst/>
          </a:prstGeom>
        </p:spPr>
        <p:txBody>
          <a:bodyPr wrap="square">
            <a:spAutoFit/>
          </a:bodyPr>
          <a:lstStyle/>
          <a:p>
            <a:pPr algn="ctr"/>
            <a:r>
              <a:rPr lang="en-US" b="1" dirty="0"/>
              <a:t>sleep disorders and breathing impairments are </a:t>
            </a:r>
            <a:r>
              <a:rPr lang="en-US" b="1" dirty="0" smtClean="0"/>
              <a:t>common in DM</a:t>
            </a:r>
            <a:endParaRPr lang="it-IT" b="1" dirty="0"/>
          </a:p>
        </p:txBody>
      </p:sp>
      <p:sp>
        <p:nvSpPr>
          <p:cNvPr id="3" name="Rettangolo 2"/>
          <p:cNvSpPr/>
          <p:nvPr/>
        </p:nvSpPr>
        <p:spPr>
          <a:xfrm>
            <a:off x="3961762" y="1916832"/>
            <a:ext cx="4930718" cy="4770537"/>
          </a:xfrm>
          <a:prstGeom prst="rect">
            <a:avLst/>
          </a:prstGeom>
        </p:spPr>
        <p:txBody>
          <a:bodyPr wrap="square">
            <a:spAutoFit/>
          </a:bodyPr>
          <a:lstStyle/>
          <a:p>
            <a:pPr marL="285750" indent="-285750" algn="just">
              <a:buClr>
                <a:srgbClr val="C00000"/>
              </a:buClr>
              <a:buFont typeface="Wingdings" panose="05000000000000000000" pitchFamily="2" charset="2"/>
              <a:buChar char="v"/>
            </a:pPr>
            <a:r>
              <a:rPr lang="en-US" sz="1600" b="1" dirty="0"/>
              <a:t>r</a:t>
            </a:r>
            <a:r>
              <a:rPr lang="en-US" sz="1600" b="1" dirty="0" smtClean="0"/>
              <a:t>espiratory </a:t>
            </a:r>
            <a:r>
              <a:rPr lang="en-US" sz="1600" b="1" dirty="0"/>
              <a:t>functions were lower in </a:t>
            </a:r>
            <a:r>
              <a:rPr lang="en-US" sz="1600" b="1" dirty="0" smtClean="0"/>
              <a:t>DM2 </a:t>
            </a:r>
            <a:r>
              <a:rPr lang="en-US" sz="1600" b="1" dirty="0"/>
              <a:t>than in the controls; however, </a:t>
            </a:r>
            <a:r>
              <a:rPr lang="en-US" sz="1600" b="1" dirty="0" smtClean="0"/>
              <a:t>they were </a:t>
            </a:r>
            <a:r>
              <a:rPr lang="en-US" sz="1600" b="1" dirty="0"/>
              <a:t>not as obvious as in patients with </a:t>
            </a:r>
            <a:r>
              <a:rPr lang="en-US" sz="1600" b="1" dirty="0" smtClean="0"/>
              <a:t>DM1</a:t>
            </a:r>
          </a:p>
          <a:p>
            <a:pPr marL="285750" indent="-285750" algn="just">
              <a:buClr>
                <a:srgbClr val="C00000"/>
              </a:buClr>
              <a:buFont typeface="Wingdings" panose="05000000000000000000" pitchFamily="2" charset="2"/>
              <a:buChar char="v"/>
            </a:pPr>
            <a:r>
              <a:rPr lang="en-US" sz="1600" b="1" dirty="0" smtClean="0"/>
              <a:t>polysomnography </a:t>
            </a:r>
            <a:r>
              <a:rPr lang="en-US" sz="1600" b="1" dirty="0"/>
              <a:t>showed no difference </a:t>
            </a:r>
            <a:r>
              <a:rPr lang="en-US" sz="1600" b="1" dirty="0" smtClean="0"/>
              <a:t>in sleep </a:t>
            </a:r>
            <a:r>
              <a:rPr lang="en-US" sz="1600" b="1" dirty="0"/>
              <a:t>efficiency, the number of arousals, or </a:t>
            </a:r>
            <a:r>
              <a:rPr lang="en-US" sz="1600" b="1" dirty="0" smtClean="0"/>
              <a:t>any sleep </a:t>
            </a:r>
            <a:r>
              <a:rPr lang="en-US" sz="1600" b="1" dirty="0"/>
              <a:t>latencies between </a:t>
            </a:r>
            <a:r>
              <a:rPr lang="en-US" sz="1600" b="1" dirty="0" smtClean="0"/>
              <a:t>DM and controls; no </a:t>
            </a:r>
            <a:r>
              <a:rPr lang="en-US" sz="1600" b="1" dirty="0"/>
              <a:t>hypoventilation</a:t>
            </a:r>
            <a:endParaRPr lang="en-US" sz="1600" b="1" dirty="0" smtClean="0"/>
          </a:p>
          <a:p>
            <a:pPr marL="285750" indent="-285750" algn="just">
              <a:buClr>
                <a:srgbClr val="C00000"/>
              </a:buClr>
              <a:buFont typeface="Wingdings" panose="05000000000000000000" pitchFamily="2" charset="2"/>
              <a:buChar char="v"/>
            </a:pPr>
            <a:r>
              <a:rPr lang="en-US" sz="1600" b="1" dirty="0" smtClean="0"/>
              <a:t>a </a:t>
            </a:r>
            <a:r>
              <a:rPr lang="en-US" sz="1600" b="1" dirty="0"/>
              <a:t>significantly greater proportion of time in stage 3 </a:t>
            </a:r>
            <a:r>
              <a:rPr lang="en-US" sz="1600" b="1" dirty="0" smtClean="0"/>
              <a:t>and REM </a:t>
            </a:r>
            <a:r>
              <a:rPr lang="en-US" sz="1600" b="1" dirty="0"/>
              <a:t>sleep, and a shorter time in stage 2 in the DM2 than </a:t>
            </a:r>
            <a:r>
              <a:rPr lang="en-US" sz="1600" b="1" dirty="0" smtClean="0"/>
              <a:t>in controls</a:t>
            </a:r>
          </a:p>
          <a:p>
            <a:pPr marL="285750" indent="-285750" algn="just">
              <a:buClr>
                <a:srgbClr val="C00000"/>
              </a:buClr>
              <a:buFont typeface="Wingdings" panose="05000000000000000000" pitchFamily="2" charset="2"/>
              <a:buChar char="v"/>
            </a:pPr>
            <a:r>
              <a:rPr lang="en-US" sz="1600" b="1" dirty="0" smtClean="0"/>
              <a:t>Lower </a:t>
            </a:r>
            <a:r>
              <a:rPr lang="en-US" sz="1600" b="1" dirty="0"/>
              <a:t>respiratory volumes and pressures, abnormalities </a:t>
            </a:r>
            <a:r>
              <a:rPr lang="en-US" sz="1600" b="1" dirty="0" smtClean="0"/>
              <a:t>in AGA</a:t>
            </a:r>
            <a:r>
              <a:rPr lang="en-US" sz="1600" b="1" dirty="0"/>
              <a:t>, night oxygen desaturation and higher EtCO2 are present </a:t>
            </a:r>
            <a:r>
              <a:rPr lang="en-US" sz="1600" b="1" dirty="0" smtClean="0"/>
              <a:t>in DM2</a:t>
            </a:r>
            <a:r>
              <a:rPr lang="en-US" sz="1600" b="1" dirty="0"/>
              <a:t>, but </a:t>
            </a:r>
            <a:r>
              <a:rPr lang="en-US" sz="1600" b="1" dirty="0" smtClean="0"/>
              <a:t>less </a:t>
            </a:r>
            <a:r>
              <a:rPr lang="en-US" sz="1600" b="1" dirty="0"/>
              <a:t>pronounced than in </a:t>
            </a:r>
            <a:r>
              <a:rPr lang="en-US" sz="1600" b="1" dirty="0" smtClean="0"/>
              <a:t>DM1</a:t>
            </a:r>
          </a:p>
          <a:p>
            <a:pPr marL="285750" indent="-285750" algn="just">
              <a:buClr>
                <a:srgbClr val="C00000"/>
              </a:buClr>
              <a:buFont typeface="Wingdings" panose="05000000000000000000" pitchFamily="2" charset="2"/>
              <a:buChar char="v"/>
            </a:pPr>
            <a:r>
              <a:rPr lang="en-US" sz="1600" b="1" dirty="0" smtClean="0"/>
              <a:t>Small CMAP </a:t>
            </a:r>
            <a:r>
              <a:rPr lang="en-US" sz="1600" b="1" dirty="0"/>
              <a:t>amplitudes were presented in </a:t>
            </a:r>
            <a:r>
              <a:rPr lang="en-US" sz="1600" b="1" dirty="0" smtClean="0"/>
              <a:t>DM2, correlating </a:t>
            </a:r>
            <a:r>
              <a:rPr lang="en-US" sz="1600" b="1" dirty="0"/>
              <a:t>with smaller respiratory functions and poorer </a:t>
            </a:r>
            <a:r>
              <a:rPr lang="en-US" sz="1600" b="1" dirty="0" smtClean="0"/>
              <a:t>sleep quality</a:t>
            </a:r>
          </a:p>
          <a:p>
            <a:pPr marL="285750" indent="-285750" algn="just">
              <a:buClr>
                <a:srgbClr val="C00000"/>
              </a:buClr>
              <a:buFont typeface="Wingdings" panose="05000000000000000000" pitchFamily="2" charset="2"/>
              <a:buChar char="v"/>
            </a:pPr>
            <a:r>
              <a:rPr lang="en-US" sz="1600" b="1" dirty="0" smtClean="0"/>
              <a:t>AHI </a:t>
            </a:r>
            <a:r>
              <a:rPr lang="en-US" sz="1600" b="1" dirty="0"/>
              <a:t>was abnormal in 38% of DM2, mainly due </a:t>
            </a:r>
            <a:r>
              <a:rPr lang="en-US" sz="1600" b="1" dirty="0" smtClean="0"/>
              <a:t>to obstructive apneas</a:t>
            </a:r>
            <a:endParaRPr lang="en-US" sz="1600" b="1"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08" y="3140968"/>
            <a:ext cx="3239177" cy="3369369"/>
          </a:xfrm>
          <a:prstGeom prst="rect">
            <a:avLst/>
          </a:prstGeom>
          <a:noFill/>
          <a:ln w="19050">
            <a:solidFill>
              <a:srgbClr val="C000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3" name="Rettangolo 12"/>
          <p:cNvSpPr/>
          <p:nvPr/>
        </p:nvSpPr>
        <p:spPr>
          <a:xfrm>
            <a:off x="200776" y="4316971"/>
            <a:ext cx="8739001" cy="1384995"/>
          </a:xfrm>
          <a:prstGeom prst="rect">
            <a:avLst/>
          </a:prstGeom>
          <a:solidFill>
            <a:srgbClr val="990912"/>
          </a:solidFill>
        </p:spPr>
        <p:txBody>
          <a:bodyPr wrap="square">
            <a:spAutoFit/>
          </a:bodyPr>
          <a:lstStyle/>
          <a:p>
            <a:pPr marL="285750" lvl="0" indent="-285750" algn="ctr">
              <a:spcAft>
                <a:spcPts val="1200"/>
              </a:spcAft>
              <a:buFont typeface="Wingdings" panose="05000000000000000000" pitchFamily="2" charset="2"/>
              <a:buChar char="v"/>
            </a:pPr>
            <a:r>
              <a:rPr lang="en-US" sz="1600" b="1" dirty="0" smtClean="0">
                <a:solidFill>
                  <a:schemeClr val="bg1"/>
                </a:solidFill>
              </a:rPr>
              <a:t>Diaphragm </a:t>
            </a:r>
            <a:r>
              <a:rPr lang="en-US" sz="1600" b="1" dirty="0">
                <a:solidFill>
                  <a:schemeClr val="bg1"/>
                </a:solidFill>
              </a:rPr>
              <a:t>weakness and sleep apneas might be </a:t>
            </a:r>
            <a:r>
              <a:rPr lang="en-US" sz="1600" b="1" dirty="0" smtClean="0">
                <a:solidFill>
                  <a:schemeClr val="bg1"/>
                </a:solidFill>
              </a:rPr>
              <a:t>present in </a:t>
            </a:r>
            <a:r>
              <a:rPr lang="en-US" sz="1600" b="1" dirty="0">
                <a:solidFill>
                  <a:schemeClr val="bg1"/>
                </a:solidFill>
              </a:rPr>
              <a:t>patients with </a:t>
            </a:r>
            <a:r>
              <a:rPr lang="en-US" sz="1600" b="1" dirty="0" smtClean="0">
                <a:solidFill>
                  <a:schemeClr val="bg1"/>
                </a:solidFill>
              </a:rPr>
              <a:t>DM2</a:t>
            </a:r>
          </a:p>
          <a:p>
            <a:pPr marL="285750" lvl="0" indent="-285750" algn="just">
              <a:spcAft>
                <a:spcPts val="1200"/>
              </a:spcAft>
              <a:buClr>
                <a:schemeClr val="bg1"/>
              </a:buClr>
              <a:buFont typeface="Wingdings" panose="05000000000000000000" pitchFamily="2" charset="2"/>
              <a:buChar char="v"/>
            </a:pPr>
            <a:r>
              <a:rPr lang="en-US" sz="1600" b="1" dirty="0" smtClean="0">
                <a:solidFill>
                  <a:schemeClr val="bg1"/>
                </a:solidFill>
              </a:rPr>
              <a:t>regular </a:t>
            </a:r>
            <a:r>
              <a:rPr lang="en-US" sz="1600" b="1" dirty="0">
                <a:solidFill>
                  <a:schemeClr val="bg1"/>
                </a:solidFill>
              </a:rPr>
              <a:t>questioning </a:t>
            </a:r>
            <a:r>
              <a:rPr lang="en-US" sz="1600" b="1" dirty="0" smtClean="0">
                <a:solidFill>
                  <a:schemeClr val="bg1"/>
                </a:solidFill>
              </a:rPr>
              <a:t>about symptoms </a:t>
            </a:r>
            <a:r>
              <a:rPr lang="en-US" sz="1600" b="1" dirty="0">
                <a:solidFill>
                  <a:schemeClr val="bg1"/>
                </a:solidFill>
              </a:rPr>
              <a:t>of respiratory insufficiency </a:t>
            </a:r>
            <a:endParaRPr lang="en-US" sz="1600" b="1" dirty="0" smtClean="0">
              <a:solidFill>
                <a:schemeClr val="bg1"/>
              </a:solidFill>
            </a:endParaRPr>
          </a:p>
          <a:p>
            <a:pPr marL="285750" lvl="0" indent="-285750" algn="just">
              <a:spcAft>
                <a:spcPts val="1200"/>
              </a:spcAft>
              <a:buClr>
                <a:schemeClr val="bg1"/>
              </a:buClr>
              <a:buFont typeface="Wingdings" panose="05000000000000000000" pitchFamily="2" charset="2"/>
              <a:buChar char="v"/>
            </a:pPr>
            <a:r>
              <a:rPr lang="en-US" sz="1600" b="1" dirty="0" smtClean="0">
                <a:solidFill>
                  <a:schemeClr val="bg1"/>
                </a:solidFill>
              </a:rPr>
              <a:t>monitoring </a:t>
            </a:r>
            <a:r>
              <a:rPr lang="en-US" sz="1600" b="1" dirty="0">
                <a:solidFill>
                  <a:schemeClr val="bg1"/>
                </a:solidFill>
              </a:rPr>
              <a:t>of </a:t>
            </a:r>
            <a:r>
              <a:rPr lang="en-US" sz="1600" b="1" dirty="0" smtClean="0">
                <a:solidFill>
                  <a:schemeClr val="bg1"/>
                </a:solidFill>
              </a:rPr>
              <a:t>phrenic CMAP</a:t>
            </a:r>
            <a:r>
              <a:rPr lang="en-US" sz="1600" b="1" dirty="0">
                <a:solidFill>
                  <a:schemeClr val="bg1"/>
                </a:solidFill>
              </a:rPr>
              <a:t>. PSG should be recorded, when patients have </a:t>
            </a:r>
            <a:r>
              <a:rPr lang="en-US" sz="1600" b="1" dirty="0" smtClean="0">
                <a:solidFill>
                  <a:schemeClr val="bg1"/>
                </a:solidFill>
              </a:rPr>
              <a:t>suggestive symptoms</a:t>
            </a:r>
            <a:r>
              <a:rPr lang="en-US" sz="1600" b="1" dirty="0">
                <a:solidFill>
                  <a:schemeClr val="bg1"/>
                </a:solidFill>
              </a:rPr>
              <a:t>, abnormalities in AGA or higher BMI.</a:t>
            </a:r>
            <a:endParaRPr lang="it-IT" sz="1600" b="1" dirty="0">
              <a:solidFill>
                <a:schemeClr val="bg1"/>
              </a:solidFill>
            </a:endParaRPr>
          </a:p>
        </p:txBody>
      </p:sp>
      <p:pic>
        <p:nvPicPr>
          <p:cNvPr id="10" name="Immagin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504" y="764704"/>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olo 13"/>
          <p:cNvSpPr>
            <a:spLocks noGrp="1" noChangeArrowheads="1"/>
          </p:cNvSpPr>
          <p:nvPr>
            <p:ph type="title"/>
          </p:nvPr>
        </p:nvSpPr>
        <p:spPr bwMode="auto">
          <a:xfrm>
            <a:off x="495300" y="118373"/>
            <a:ext cx="815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it-IT" altLang="it-IT" sz="3600" dirty="0" err="1">
                <a:solidFill>
                  <a:srgbClr val="072C62"/>
                </a:solidFill>
                <a:latin typeface="Calibri" pitchFamily="34" charset="0"/>
                <a:cs typeface="Times New Roman" pitchFamily="18" charset="0"/>
              </a:rPr>
              <a:t>R</a:t>
            </a:r>
            <a:r>
              <a:rPr lang="it-IT" altLang="it-IT" sz="3600" dirty="0" err="1" smtClean="0">
                <a:solidFill>
                  <a:srgbClr val="072C62"/>
                </a:solidFill>
                <a:latin typeface="Calibri" pitchFamily="34" charset="0"/>
                <a:cs typeface="Times New Roman" pitchFamily="18" charset="0"/>
              </a:rPr>
              <a:t>espiratory</a:t>
            </a:r>
            <a:r>
              <a:rPr lang="it-IT" altLang="it-IT" sz="3600" dirty="0" smtClean="0">
                <a:solidFill>
                  <a:srgbClr val="072C62"/>
                </a:solidFill>
                <a:latin typeface="Calibri" pitchFamily="34" charset="0"/>
                <a:cs typeface="Times New Roman" pitchFamily="18" charset="0"/>
              </a:rPr>
              <a:t> </a:t>
            </a:r>
            <a:r>
              <a:rPr lang="it-IT" altLang="it-IT" sz="3600" dirty="0" err="1">
                <a:solidFill>
                  <a:srgbClr val="072C62"/>
                </a:solidFill>
                <a:latin typeface="Calibri" pitchFamily="34" charset="0"/>
                <a:cs typeface="Times New Roman" pitchFamily="18" charset="0"/>
              </a:rPr>
              <a:t>involvement</a:t>
            </a:r>
            <a:endParaRPr lang="it-IT" altLang="it-IT" sz="3600" dirty="0" smtClean="0">
              <a:solidFill>
                <a:srgbClr val="072C62"/>
              </a:solidFill>
              <a:latin typeface="Calibri" pitchFamily="34" charset="0"/>
              <a:cs typeface="Times New Roman" pitchFamily="18" charset="0"/>
            </a:endParaRPr>
          </a:p>
        </p:txBody>
      </p:sp>
    </p:spTree>
    <p:extLst>
      <p:ext uri="{BB962C8B-B14F-4D97-AF65-F5344CB8AC3E}">
        <p14:creationId xmlns:p14="http://schemas.microsoft.com/office/powerpoint/2010/main" val="34158555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1364" name="Text Box 4"/>
          <p:cNvSpPr txBox="1">
            <a:spLocks noChangeArrowheads="1"/>
          </p:cNvSpPr>
          <p:nvPr/>
        </p:nvSpPr>
        <p:spPr bwMode="auto">
          <a:xfrm>
            <a:off x="2176463" y="785813"/>
            <a:ext cx="184150" cy="457200"/>
          </a:xfrm>
          <a:prstGeom prst="rect">
            <a:avLst/>
          </a:prstGeom>
          <a:noFill/>
          <a:ln w="12700">
            <a:noFill/>
            <a:miter lim="800000"/>
            <a:headEnd type="none" w="sm" len="sm"/>
            <a:tailEnd type="none" w="sm" len="sm"/>
          </a:ln>
          <a:effectLst/>
        </p:spPr>
        <p:txBody>
          <a:bodyPr wrap="none">
            <a:spAutoFit/>
          </a:bodyPr>
          <a:lstStyle/>
          <a:p>
            <a:pPr>
              <a:defRPr/>
            </a:pPr>
            <a:endParaRPr lang="it-IT" i="1">
              <a:effectLst>
                <a:outerShdw blurRad="38100" dist="38100" dir="2700000" algn="tl">
                  <a:srgbClr val="C0C0C0"/>
                </a:outerShdw>
              </a:effectLst>
              <a:latin typeface="Times New Roman" pitchFamily="18" charset="0"/>
              <a:ea typeface="+mn-ea"/>
              <a:cs typeface="+mn-cs"/>
            </a:endParaRPr>
          </a:p>
        </p:txBody>
      </p:sp>
      <p:sp useBgFill="1">
        <p:nvSpPr>
          <p:cNvPr id="439301" name="Rectangle 5"/>
          <p:cNvSpPr>
            <a:spLocks noChangeArrowheads="1"/>
          </p:cNvSpPr>
          <p:nvPr/>
        </p:nvSpPr>
        <p:spPr bwMode="auto">
          <a:xfrm>
            <a:off x="684213" y="908050"/>
            <a:ext cx="7920037" cy="360363"/>
          </a:xfrm>
          <a:prstGeom prst="rect">
            <a:avLst/>
          </a:prstGeom>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sz="1800">
              <a:latin typeface="Arial" pitchFamily="34" charset="0"/>
              <a:ea typeface="+mn-ea"/>
              <a:cs typeface="+mn-cs"/>
            </a:endParaRPr>
          </a:p>
        </p:txBody>
      </p:sp>
      <p:pic>
        <p:nvPicPr>
          <p:cNvPr id="9" name="Immagin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765175"/>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p:txBody>
          <a:bodyPr>
            <a:normAutofit/>
          </a:bodyPr>
          <a:lstStyle/>
          <a:p>
            <a:r>
              <a:rPr lang="it-IT" sz="5400" b="1" dirty="0" err="1">
                <a:effectLst>
                  <a:outerShdw blurRad="38100" dist="38100" dir="2700000" algn="tl">
                    <a:srgbClr val="000000">
                      <a:alpha val="43137"/>
                    </a:srgbClr>
                  </a:outerShdw>
                </a:effectLst>
              </a:rPr>
              <a:t>Etiology</a:t>
            </a:r>
            <a:r>
              <a:rPr lang="it-IT" sz="5400" b="1" dirty="0">
                <a:effectLst>
                  <a:outerShdw blurRad="38100" dist="38100" dir="2700000" algn="tl">
                    <a:srgbClr val="000000">
                      <a:alpha val="43137"/>
                    </a:srgbClr>
                  </a:outerShdw>
                </a:effectLst>
              </a:rPr>
              <a:t> of </a:t>
            </a:r>
            <a:r>
              <a:rPr lang="it-IT" sz="5400" b="1" dirty="0" smtClean="0">
                <a:effectLst>
                  <a:outerShdw blurRad="38100" dist="38100" dir="2700000" algn="tl">
                    <a:srgbClr val="000000">
                      <a:alpha val="43137"/>
                    </a:srgbClr>
                  </a:outerShdw>
                </a:effectLst>
              </a:rPr>
              <a:t>DM</a:t>
            </a:r>
            <a:endParaRPr lang="it-IT" sz="5400" dirty="0"/>
          </a:p>
        </p:txBody>
      </p:sp>
    </p:spTree>
    <p:extLst>
      <p:ext uri="{BB962C8B-B14F-4D97-AF65-F5344CB8AC3E}">
        <p14:creationId xmlns:p14="http://schemas.microsoft.com/office/powerpoint/2010/main" val="214014467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412776"/>
            <a:ext cx="4473541" cy="680255"/>
          </a:xfrm>
          <a:prstGeom prst="rect">
            <a:avLst/>
          </a:prstGeom>
          <a:noFill/>
          <a:ln w="19050">
            <a:solidFill>
              <a:srgbClr val="C000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1" name="CasellaDiTesto 10"/>
          <p:cNvSpPr txBox="1"/>
          <p:nvPr/>
        </p:nvSpPr>
        <p:spPr>
          <a:xfrm>
            <a:off x="5724128" y="1628800"/>
            <a:ext cx="3240360" cy="369332"/>
          </a:xfrm>
          <a:prstGeom prst="rect">
            <a:avLst/>
          </a:prstGeom>
          <a:noFill/>
        </p:spPr>
        <p:txBody>
          <a:bodyPr wrap="square" rtlCol="0">
            <a:spAutoFit/>
          </a:bodyPr>
          <a:lstStyle/>
          <a:p>
            <a:r>
              <a:rPr lang="it-IT" b="1" dirty="0" err="1" smtClean="0"/>
              <a:t>Szmidt-Salkowska</a:t>
            </a:r>
            <a:r>
              <a:rPr lang="it-IT" b="1" dirty="0" smtClean="0"/>
              <a:t> et al.,  2014</a:t>
            </a:r>
            <a:endParaRPr lang="it-IT" b="1"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692" y="2276872"/>
            <a:ext cx="2710156" cy="1808413"/>
          </a:xfrm>
          <a:prstGeom prst="rect">
            <a:avLst/>
          </a:prstGeom>
          <a:noFill/>
          <a:ln w="9525">
            <a:solidFill>
              <a:srgbClr val="C000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240" y="4221088"/>
            <a:ext cx="3386881" cy="2538232"/>
          </a:xfrm>
          <a:prstGeom prst="rect">
            <a:avLst/>
          </a:prstGeom>
          <a:noFill/>
          <a:ln w="9525">
            <a:solidFill>
              <a:srgbClr val="C000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Rettangolo 4"/>
          <p:cNvSpPr/>
          <p:nvPr/>
        </p:nvSpPr>
        <p:spPr>
          <a:xfrm>
            <a:off x="3866166" y="3462307"/>
            <a:ext cx="5026313" cy="3293209"/>
          </a:xfrm>
          <a:prstGeom prst="rect">
            <a:avLst/>
          </a:prstGeom>
        </p:spPr>
        <p:txBody>
          <a:bodyPr wrap="square">
            <a:spAutoFit/>
          </a:bodyPr>
          <a:lstStyle/>
          <a:p>
            <a:pPr marL="285750" indent="-285750" algn="just">
              <a:spcAft>
                <a:spcPts val="600"/>
              </a:spcAft>
              <a:buClr>
                <a:srgbClr val="C00000"/>
              </a:buClr>
              <a:buFont typeface="Wingdings" panose="05000000000000000000" pitchFamily="2" charset="2"/>
              <a:buChar char="v"/>
            </a:pPr>
            <a:r>
              <a:rPr lang="en-US" b="1" dirty="0" smtClean="0"/>
              <a:t> in </a:t>
            </a:r>
            <a:r>
              <a:rPr lang="en-US" b="1" dirty="0"/>
              <a:t>DM2, mean amplitude, duration </a:t>
            </a:r>
            <a:r>
              <a:rPr lang="en-US" b="1" dirty="0" smtClean="0"/>
              <a:t>and SI </a:t>
            </a:r>
            <a:r>
              <a:rPr lang="en-US" b="1" dirty="0"/>
              <a:t>of MUPs recorded in lower limb muscles and mean SI in BB </a:t>
            </a:r>
            <a:r>
              <a:rPr lang="en-US" b="1" dirty="0" smtClean="0"/>
              <a:t>muscles were </a:t>
            </a:r>
            <a:r>
              <a:rPr lang="en-US" b="1" dirty="0"/>
              <a:t>significantly increased as compared to </a:t>
            </a:r>
            <a:r>
              <a:rPr lang="en-US" b="1" dirty="0" smtClean="0"/>
              <a:t>DM1</a:t>
            </a:r>
          </a:p>
          <a:p>
            <a:pPr marL="285750" indent="-285750" algn="just">
              <a:spcAft>
                <a:spcPts val="600"/>
              </a:spcAft>
              <a:buClr>
                <a:srgbClr val="C00000"/>
              </a:buClr>
              <a:buFont typeface="Wingdings" panose="05000000000000000000" pitchFamily="2" charset="2"/>
              <a:buChar char="v"/>
            </a:pPr>
            <a:r>
              <a:rPr lang="en-US" b="1" dirty="0"/>
              <a:t>50% of RF and TA muscles in </a:t>
            </a:r>
            <a:r>
              <a:rPr lang="en-US" b="1" dirty="0" smtClean="0"/>
              <a:t>DM2 showed high amplitude potentials </a:t>
            </a:r>
            <a:r>
              <a:rPr lang="en-US" b="1" dirty="0"/>
              <a:t>compared to only 25.5% of </a:t>
            </a:r>
            <a:r>
              <a:rPr lang="en-US" b="1" dirty="0" smtClean="0"/>
              <a:t>TA and </a:t>
            </a:r>
            <a:r>
              <a:rPr lang="en-US" b="1" dirty="0"/>
              <a:t>18.1% of RF muscles in </a:t>
            </a:r>
            <a:r>
              <a:rPr lang="en-US" b="1" dirty="0" smtClean="0"/>
              <a:t>DM1</a:t>
            </a:r>
          </a:p>
          <a:p>
            <a:pPr marL="285750" indent="-285750" algn="just">
              <a:spcAft>
                <a:spcPts val="600"/>
              </a:spcAft>
              <a:buClr>
                <a:srgbClr val="C00000"/>
              </a:buClr>
              <a:buFont typeface="Wingdings" panose="05000000000000000000" pitchFamily="2" charset="2"/>
              <a:buChar char="v"/>
            </a:pPr>
            <a:r>
              <a:rPr lang="en-US" b="1" dirty="0" smtClean="0"/>
              <a:t>high amplitude potentials </a:t>
            </a:r>
            <a:r>
              <a:rPr lang="en-US" b="1" dirty="0"/>
              <a:t>in lower limb muscles in DM2 patients, atypical for myogenic muscle lesions, could </a:t>
            </a:r>
            <a:r>
              <a:rPr lang="en-US" b="1" dirty="0" smtClean="0"/>
              <a:t>be explained </a:t>
            </a:r>
            <a:r>
              <a:rPr lang="en-US" b="1" dirty="0"/>
              <a:t>by muscle fiber hypertrophy observed in muscle biopsies.</a:t>
            </a:r>
            <a:endParaRPr lang="it-IT" b="1" dirty="0"/>
          </a:p>
        </p:txBody>
      </p:sp>
      <p:sp>
        <p:nvSpPr>
          <p:cNvPr id="6" name="Rettangolo 5"/>
          <p:cNvSpPr/>
          <p:nvPr/>
        </p:nvSpPr>
        <p:spPr>
          <a:xfrm>
            <a:off x="3576122" y="2442414"/>
            <a:ext cx="5316358" cy="923330"/>
          </a:xfrm>
          <a:prstGeom prst="rect">
            <a:avLst/>
          </a:prstGeom>
        </p:spPr>
        <p:txBody>
          <a:bodyPr wrap="square">
            <a:spAutoFit/>
          </a:bodyPr>
          <a:lstStyle/>
          <a:p>
            <a:pPr lvl="0" algn="ctr"/>
            <a:r>
              <a:rPr lang="en-US" b="1" dirty="0">
                <a:solidFill>
                  <a:prstClr val="black"/>
                </a:solidFill>
              </a:rPr>
              <a:t>EMG recordings obtained from four </a:t>
            </a:r>
            <a:r>
              <a:rPr lang="en-US" b="1" dirty="0" smtClean="0">
                <a:solidFill>
                  <a:prstClr val="black"/>
                </a:solidFill>
              </a:rPr>
              <a:t>muscles (two </a:t>
            </a:r>
            <a:r>
              <a:rPr lang="en-US" b="1" dirty="0">
                <a:solidFill>
                  <a:prstClr val="black"/>
                </a:solidFill>
              </a:rPr>
              <a:t>proximal and two distal) showed significant </a:t>
            </a:r>
            <a:r>
              <a:rPr lang="en-US" b="1" dirty="0" smtClean="0">
                <a:solidFill>
                  <a:prstClr val="black"/>
                </a:solidFill>
              </a:rPr>
              <a:t>differences between </a:t>
            </a:r>
            <a:r>
              <a:rPr lang="en-US" b="1" dirty="0">
                <a:solidFill>
                  <a:prstClr val="black"/>
                </a:solidFill>
              </a:rPr>
              <a:t>DM1 and DM2.</a:t>
            </a:r>
            <a:endParaRPr lang="it-IT" b="1" dirty="0"/>
          </a:p>
        </p:txBody>
      </p:sp>
      <p:pic>
        <p:nvPicPr>
          <p:cNvPr id="10" name="Immagin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504" y="764704"/>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olo 14"/>
          <p:cNvSpPr>
            <a:spLocks noGrp="1" noChangeArrowheads="1"/>
          </p:cNvSpPr>
          <p:nvPr>
            <p:ph type="title"/>
          </p:nvPr>
        </p:nvSpPr>
        <p:spPr bwMode="auto">
          <a:xfrm>
            <a:off x="609600" y="400735"/>
            <a:ext cx="815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it-IT" altLang="it-IT" sz="3600" dirty="0" smtClean="0">
                <a:solidFill>
                  <a:srgbClr val="072C62"/>
                </a:solidFill>
                <a:latin typeface="Calibri" pitchFamily="34" charset="0"/>
                <a:cs typeface="Times New Roman" pitchFamily="18" charset="0"/>
              </a:rPr>
              <a:t>EMG Myotonia</a:t>
            </a:r>
          </a:p>
        </p:txBody>
      </p:sp>
    </p:spTree>
    <p:extLst>
      <p:ext uri="{BB962C8B-B14F-4D97-AF65-F5344CB8AC3E}">
        <p14:creationId xmlns:p14="http://schemas.microsoft.com/office/powerpoint/2010/main" val="52057890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489784888"/>
              </p:ext>
            </p:extLst>
          </p:nvPr>
        </p:nvGraphicFramePr>
        <p:xfrm>
          <a:off x="1619250" y="2132159"/>
          <a:ext cx="5908675" cy="4321177"/>
        </p:xfrm>
        <a:graphic>
          <a:graphicData uri="http://schemas.openxmlformats.org/drawingml/2006/table">
            <a:tbl>
              <a:tblPr/>
              <a:tblGrid>
                <a:gridCol w="2486648"/>
                <a:gridCol w="3422027"/>
              </a:tblGrid>
              <a:tr h="375397">
                <a:tc>
                  <a:txBody>
                    <a:bodyPr/>
                    <a:lstStyle/>
                    <a:p>
                      <a:pPr algn="ctr">
                        <a:spcAft>
                          <a:spcPts val="0"/>
                        </a:spcAft>
                        <a:tabLst>
                          <a:tab pos="5286375" algn="l"/>
                        </a:tabLst>
                      </a:pPr>
                      <a:r>
                        <a:rPr lang="en-US" sz="1800" b="1" dirty="0">
                          <a:latin typeface="+mj-lt"/>
                          <a:ea typeface="SimSun"/>
                        </a:rPr>
                        <a:t>Medical </a:t>
                      </a:r>
                      <a:r>
                        <a:rPr lang="en-US" sz="1800" b="1" dirty="0" smtClean="0">
                          <a:latin typeface="+mj-lt"/>
                          <a:ea typeface="SimSun"/>
                        </a:rPr>
                        <a:t>condition</a:t>
                      </a:r>
                      <a:endParaRPr lang="de-DE" sz="1800" dirty="0">
                        <a:latin typeface="+mj-lt"/>
                        <a:ea typeface="SimSun"/>
                      </a:endParaRPr>
                    </a:p>
                  </a:txBody>
                  <a:tcPr marL="47003" marR="47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286375" algn="l"/>
                        </a:tabLst>
                      </a:pPr>
                      <a:r>
                        <a:rPr lang="en-US" sz="1800" b="1" dirty="0" smtClean="0">
                          <a:latin typeface="+mj-lt"/>
                          <a:ea typeface="SimSun"/>
                        </a:rPr>
                        <a:t>DM2</a:t>
                      </a:r>
                      <a:r>
                        <a:rPr lang="en-US" sz="1800" b="1" baseline="0" dirty="0" smtClean="0">
                          <a:latin typeface="+mj-lt"/>
                          <a:ea typeface="SimSun"/>
                        </a:rPr>
                        <a:t> pa</a:t>
                      </a:r>
                      <a:r>
                        <a:rPr lang="en-US" sz="1800" b="1" dirty="0" smtClean="0">
                          <a:latin typeface="+mj-lt"/>
                          <a:ea typeface="SimSun"/>
                        </a:rPr>
                        <a:t>tients</a:t>
                      </a:r>
                      <a:endParaRPr lang="de-DE" sz="1800" dirty="0">
                        <a:latin typeface="+mj-lt"/>
                        <a:ea typeface="SimSun"/>
                      </a:endParaRPr>
                    </a:p>
                  </a:txBody>
                  <a:tcPr marL="47003" marR="47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3052">
                <a:tc>
                  <a:txBody>
                    <a:bodyPr/>
                    <a:lstStyle/>
                    <a:p>
                      <a:pPr algn="just">
                        <a:spcAft>
                          <a:spcPts val="0"/>
                        </a:spcAft>
                        <a:tabLst>
                          <a:tab pos="5286375" algn="l"/>
                        </a:tabLst>
                      </a:pPr>
                      <a:r>
                        <a:rPr lang="en-US" sz="1400" dirty="0" err="1" smtClean="0">
                          <a:latin typeface="+mj-lt"/>
                          <a:ea typeface="SimSun"/>
                        </a:rPr>
                        <a:t>Adipositas</a:t>
                      </a:r>
                      <a:r>
                        <a:rPr lang="en-US" sz="1400" dirty="0" smtClean="0">
                          <a:latin typeface="+mj-lt"/>
                          <a:ea typeface="SimSun"/>
                        </a:rPr>
                        <a:t>, BMI &gt; 28</a:t>
                      </a:r>
                      <a:endParaRPr lang="de-DE" sz="1400" dirty="0">
                        <a:latin typeface="+mj-lt"/>
                        <a:ea typeface="SimSun"/>
                      </a:endParaRPr>
                    </a:p>
                  </a:txBody>
                  <a:tcPr marL="47003" marR="47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286375" algn="l"/>
                        </a:tabLst>
                      </a:pPr>
                      <a:r>
                        <a:rPr lang="en-US" sz="1400" dirty="0" smtClean="0">
                          <a:solidFill>
                            <a:srgbClr val="FF0000"/>
                          </a:solidFill>
                          <a:latin typeface="+mj-lt"/>
                          <a:ea typeface="SimSun"/>
                        </a:rPr>
                        <a:t>71.6 </a:t>
                      </a:r>
                      <a:r>
                        <a:rPr lang="en-US" sz="1400" dirty="0">
                          <a:solidFill>
                            <a:srgbClr val="FF0000"/>
                          </a:solidFill>
                          <a:latin typeface="+mj-lt"/>
                          <a:ea typeface="SimSun"/>
                        </a:rPr>
                        <a:t>%</a:t>
                      </a:r>
                      <a:endParaRPr lang="de-DE" sz="1400" dirty="0">
                        <a:solidFill>
                          <a:srgbClr val="FF0000"/>
                        </a:solidFill>
                        <a:latin typeface="+mj-lt"/>
                        <a:ea typeface="SimSun"/>
                      </a:endParaRPr>
                    </a:p>
                  </a:txBody>
                  <a:tcPr marL="47003" marR="47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3052">
                <a:tc>
                  <a:txBody>
                    <a:bodyPr/>
                    <a:lstStyle/>
                    <a:p>
                      <a:pPr algn="just">
                        <a:spcAft>
                          <a:spcPts val="0"/>
                        </a:spcAft>
                        <a:tabLst>
                          <a:tab pos="5286375" algn="l"/>
                        </a:tabLst>
                      </a:pPr>
                      <a:r>
                        <a:rPr lang="en-US" sz="1400" dirty="0">
                          <a:latin typeface="+mj-lt"/>
                          <a:ea typeface="SimSun"/>
                        </a:rPr>
                        <a:t>High blood pressure</a:t>
                      </a:r>
                      <a:endParaRPr lang="de-DE" sz="1400" dirty="0">
                        <a:latin typeface="+mj-lt"/>
                        <a:ea typeface="SimSun"/>
                      </a:endParaRPr>
                    </a:p>
                  </a:txBody>
                  <a:tcPr marL="47003" marR="47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286375" algn="l"/>
                        </a:tabLst>
                      </a:pPr>
                      <a:r>
                        <a:rPr lang="en-US" sz="1400" dirty="0" smtClean="0">
                          <a:solidFill>
                            <a:srgbClr val="FF0000"/>
                          </a:solidFill>
                          <a:latin typeface="+mj-lt"/>
                          <a:ea typeface="SimSun"/>
                        </a:rPr>
                        <a:t>38.8 </a:t>
                      </a:r>
                      <a:r>
                        <a:rPr lang="en-US" sz="1400" dirty="0">
                          <a:solidFill>
                            <a:srgbClr val="FF0000"/>
                          </a:solidFill>
                          <a:latin typeface="+mj-lt"/>
                          <a:ea typeface="SimSun"/>
                        </a:rPr>
                        <a:t>%</a:t>
                      </a:r>
                      <a:endParaRPr lang="de-DE" sz="1400" dirty="0">
                        <a:solidFill>
                          <a:srgbClr val="FF0000"/>
                        </a:solidFill>
                        <a:latin typeface="+mj-lt"/>
                        <a:ea typeface="SimSun"/>
                      </a:endParaRPr>
                    </a:p>
                  </a:txBody>
                  <a:tcPr marL="47003" marR="47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3052">
                <a:tc>
                  <a:txBody>
                    <a:bodyPr/>
                    <a:lstStyle/>
                    <a:p>
                      <a:pPr algn="just">
                        <a:spcAft>
                          <a:spcPts val="0"/>
                        </a:spcAft>
                        <a:tabLst>
                          <a:tab pos="5286375" algn="l"/>
                        </a:tabLst>
                      </a:pPr>
                      <a:r>
                        <a:rPr lang="en-US" sz="1400" dirty="0">
                          <a:latin typeface="+mj-lt"/>
                          <a:ea typeface="SimSun"/>
                        </a:rPr>
                        <a:t>COPD/ emphysema</a:t>
                      </a:r>
                      <a:endParaRPr lang="de-DE" sz="1400" dirty="0">
                        <a:latin typeface="+mj-lt"/>
                        <a:ea typeface="SimSun"/>
                      </a:endParaRPr>
                    </a:p>
                  </a:txBody>
                  <a:tcPr marL="47003" marR="47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286375" algn="l"/>
                        </a:tabLst>
                      </a:pPr>
                      <a:r>
                        <a:rPr lang="en-US" sz="1400" dirty="0" smtClean="0">
                          <a:solidFill>
                            <a:srgbClr val="FF0000"/>
                          </a:solidFill>
                          <a:latin typeface="+mj-lt"/>
                          <a:ea typeface="SimSun"/>
                        </a:rPr>
                        <a:t>24.6 </a:t>
                      </a:r>
                      <a:r>
                        <a:rPr lang="en-US" sz="1400" dirty="0">
                          <a:solidFill>
                            <a:srgbClr val="FF0000"/>
                          </a:solidFill>
                          <a:latin typeface="+mj-lt"/>
                          <a:ea typeface="SimSun"/>
                        </a:rPr>
                        <a:t>%</a:t>
                      </a:r>
                      <a:endParaRPr lang="de-DE" sz="1400" dirty="0">
                        <a:solidFill>
                          <a:srgbClr val="FF0000"/>
                        </a:solidFill>
                        <a:latin typeface="+mj-lt"/>
                        <a:ea typeface="SimSun"/>
                      </a:endParaRPr>
                    </a:p>
                  </a:txBody>
                  <a:tcPr marL="47003" marR="47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3052">
                <a:tc>
                  <a:txBody>
                    <a:bodyPr/>
                    <a:lstStyle/>
                    <a:p>
                      <a:pPr algn="just">
                        <a:spcAft>
                          <a:spcPts val="0"/>
                        </a:spcAft>
                        <a:tabLst>
                          <a:tab pos="5286375" algn="l"/>
                        </a:tabLst>
                      </a:pPr>
                      <a:r>
                        <a:rPr lang="en-US" sz="1400" dirty="0">
                          <a:latin typeface="+mj-lt"/>
                          <a:ea typeface="SimSun"/>
                        </a:rPr>
                        <a:t>Diabetes</a:t>
                      </a:r>
                      <a:endParaRPr lang="de-DE" sz="1400" dirty="0">
                        <a:latin typeface="+mj-lt"/>
                        <a:ea typeface="SimSun"/>
                      </a:endParaRPr>
                    </a:p>
                  </a:txBody>
                  <a:tcPr marL="47003" marR="47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286375" algn="l"/>
                        </a:tabLst>
                      </a:pPr>
                      <a:r>
                        <a:rPr lang="en-US" sz="1400" dirty="0" smtClean="0">
                          <a:solidFill>
                            <a:srgbClr val="FF0000"/>
                          </a:solidFill>
                          <a:latin typeface="+mj-lt"/>
                          <a:ea typeface="SimSun"/>
                        </a:rPr>
                        <a:t>18.7 </a:t>
                      </a:r>
                      <a:r>
                        <a:rPr lang="en-US" sz="1400" dirty="0">
                          <a:solidFill>
                            <a:srgbClr val="FF0000"/>
                          </a:solidFill>
                          <a:latin typeface="+mj-lt"/>
                          <a:ea typeface="SimSun"/>
                        </a:rPr>
                        <a:t>%</a:t>
                      </a:r>
                      <a:endParaRPr lang="de-DE" sz="1400" dirty="0">
                        <a:solidFill>
                          <a:srgbClr val="FF0000"/>
                        </a:solidFill>
                        <a:latin typeface="+mj-lt"/>
                        <a:ea typeface="SimSun"/>
                      </a:endParaRPr>
                    </a:p>
                  </a:txBody>
                  <a:tcPr marL="47003" marR="47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3052">
                <a:tc>
                  <a:txBody>
                    <a:bodyPr/>
                    <a:lstStyle/>
                    <a:p>
                      <a:pPr algn="just">
                        <a:spcAft>
                          <a:spcPts val="0"/>
                        </a:spcAft>
                        <a:tabLst>
                          <a:tab pos="5286375" algn="l"/>
                        </a:tabLst>
                      </a:pPr>
                      <a:r>
                        <a:rPr lang="en-US" sz="1400" dirty="0">
                          <a:latin typeface="+mj-lt"/>
                          <a:ea typeface="SimSun"/>
                        </a:rPr>
                        <a:t>     type 2</a:t>
                      </a:r>
                      <a:endParaRPr lang="de-DE" sz="1400" dirty="0">
                        <a:latin typeface="+mj-lt"/>
                        <a:ea typeface="SimSun"/>
                      </a:endParaRPr>
                    </a:p>
                  </a:txBody>
                  <a:tcPr marL="47003" marR="47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286375" algn="l"/>
                        </a:tabLst>
                      </a:pPr>
                      <a:r>
                        <a:rPr lang="en-US" sz="1400" dirty="0" smtClean="0">
                          <a:latin typeface="+mj-lt"/>
                          <a:ea typeface="SimSun"/>
                        </a:rPr>
                        <a:t>16.5 </a:t>
                      </a:r>
                      <a:r>
                        <a:rPr lang="en-US" sz="1400" dirty="0">
                          <a:latin typeface="+mj-lt"/>
                          <a:ea typeface="SimSun"/>
                        </a:rPr>
                        <a:t>%</a:t>
                      </a:r>
                      <a:endParaRPr lang="de-DE" sz="1400" dirty="0">
                        <a:latin typeface="+mj-lt"/>
                        <a:ea typeface="SimSun"/>
                      </a:endParaRPr>
                    </a:p>
                  </a:txBody>
                  <a:tcPr marL="47003" marR="47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3052">
                <a:tc>
                  <a:txBody>
                    <a:bodyPr/>
                    <a:lstStyle/>
                    <a:p>
                      <a:pPr algn="just">
                        <a:spcAft>
                          <a:spcPts val="0"/>
                        </a:spcAft>
                        <a:tabLst>
                          <a:tab pos="5286375" algn="l"/>
                        </a:tabLst>
                      </a:pPr>
                      <a:r>
                        <a:rPr lang="en-US" sz="1400" dirty="0">
                          <a:latin typeface="+mj-lt"/>
                          <a:ea typeface="SimSun"/>
                        </a:rPr>
                        <a:t>     type 1</a:t>
                      </a:r>
                      <a:endParaRPr lang="de-DE" sz="1400" dirty="0">
                        <a:latin typeface="+mj-lt"/>
                        <a:ea typeface="SimSun"/>
                      </a:endParaRPr>
                    </a:p>
                  </a:txBody>
                  <a:tcPr marL="47003" marR="47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286375" algn="l"/>
                        </a:tabLst>
                      </a:pPr>
                      <a:r>
                        <a:rPr lang="en-US" sz="1400" dirty="0">
                          <a:latin typeface="+mj-lt"/>
                          <a:ea typeface="SimSun"/>
                        </a:rPr>
                        <a:t>  </a:t>
                      </a:r>
                      <a:r>
                        <a:rPr lang="en-US" sz="1400" dirty="0" smtClean="0">
                          <a:latin typeface="+mj-lt"/>
                          <a:ea typeface="SimSun"/>
                        </a:rPr>
                        <a:t>2.2 </a:t>
                      </a:r>
                      <a:r>
                        <a:rPr lang="en-US" sz="1400" dirty="0">
                          <a:latin typeface="+mj-lt"/>
                          <a:ea typeface="SimSun"/>
                        </a:rPr>
                        <a:t>%</a:t>
                      </a:r>
                      <a:endParaRPr lang="de-DE" sz="1400" dirty="0">
                        <a:latin typeface="+mj-lt"/>
                        <a:ea typeface="SimSun"/>
                      </a:endParaRPr>
                    </a:p>
                  </a:txBody>
                  <a:tcPr marL="47003" marR="47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3052">
                <a:tc>
                  <a:txBody>
                    <a:bodyPr/>
                    <a:lstStyle/>
                    <a:p>
                      <a:pPr algn="just">
                        <a:spcAft>
                          <a:spcPts val="0"/>
                        </a:spcAft>
                        <a:tabLst>
                          <a:tab pos="5286375" algn="l"/>
                        </a:tabLst>
                      </a:pPr>
                      <a:r>
                        <a:rPr lang="en-US" sz="1400" dirty="0" smtClean="0">
                          <a:latin typeface="+mj-lt"/>
                          <a:ea typeface="SimSun"/>
                        </a:rPr>
                        <a:t>Asthma </a:t>
                      </a:r>
                      <a:r>
                        <a:rPr lang="en-US" sz="1400" dirty="0" err="1" smtClean="0">
                          <a:latin typeface="+mj-lt"/>
                          <a:ea typeface="SimSun"/>
                        </a:rPr>
                        <a:t>bronchiale</a:t>
                      </a:r>
                      <a:endParaRPr lang="de-DE" sz="1400" dirty="0">
                        <a:latin typeface="+mj-lt"/>
                        <a:ea typeface="SimSun"/>
                      </a:endParaRPr>
                    </a:p>
                  </a:txBody>
                  <a:tcPr marL="47003" marR="47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286375" algn="l"/>
                        </a:tabLst>
                      </a:pPr>
                      <a:r>
                        <a:rPr lang="en-US" sz="1400" dirty="0" smtClean="0">
                          <a:solidFill>
                            <a:srgbClr val="FF0000"/>
                          </a:solidFill>
                          <a:latin typeface="+mj-lt"/>
                          <a:ea typeface="SimSun"/>
                        </a:rPr>
                        <a:t>18.6 </a:t>
                      </a:r>
                      <a:r>
                        <a:rPr lang="en-US" sz="1400" dirty="0">
                          <a:solidFill>
                            <a:srgbClr val="FF0000"/>
                          </a:solidFill>
                          <a:latin typeface="+mj-lt"/>
                          <a:ea typeface="SimSun"/>
                        </a:rPr>
                        <a:t>%</a:t>
                      </a:r>
                      <a:endParaRPr lang="de-DE" sz="1400" dirty="0">
                        <a:solidFill>
                          <a:srgbClr val="FF0000"/>
                        </a:solidFill>
                        <a:latin typeface="+mj-lt"/>
                        <a:ea typeface="SimSun"/>
                      </a:endParaRPr>
                    </a:p>
                  </a:txBody>
                  <a:tcPr marL="47003" marR="47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3052">
                <a:tc>
                  <a:txBody>
                    <a:bodyPr/>
                    <a:lstStyle/>
                    <a:p>
                      <a:pPr algn="just">
                        <a:spcAft>
                          <a:spcPts val="0"/>
                        </a:spcAft>
                        <a:tabLst>
                          <a:tab pos="5286375" algn="l"/>
                        </a:tabLst>
                      </a:pPr>
                      <a:r>
                        <a:rPr lang="en-US" sz="1400" dirty="0">
                          <a:latin typeface="+mj-lt"/>
                          <a:ea typeface="SimSun"/>
                        </a:rPr>
                        <a:t>Pneumonia</a:t>
                      </a:r>
                      <a:endParaRPr lang="de-DE" sz="1400" dirty="0">
                        <a:latin typeface="+mj-lt"/>
                        <a:ea typeface="SimSun"/>
                      </a:endParaRPr>
                    </a:p>
                  </a:txBody>
                  <a:tcPr marL="47003" marR="47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286375" algn="l"/>
                        </a:tabLst>
                      </a:pPr>
                      <a:r>
                        <a:rPr lang="en-US" sz="1400" dirty="0" smtClean="0">
                          <a:latin typeface="+mj-lt"/>
                          <a:ea typeface="SimSun"/>
                        </a:rPr>
                        <a:t>15.7 </a:t>
                      </a:r>
                      <a:r>
                        <a:rPr lang="en-US" sz="1400" dirty="0">
                          <a:latin typeface="+mj-lt"/>
                          <a:ea typeface="SimSun"/>
                        </a:rPr>
                        <a:t>%</a:t>
                      </a:r>
                      <a:endParaRPr lang="de-DE" sz="1400" dirty="0">
                        <a:latin typeface="+mj-lt"/>
                        <a:ea typeface="SimSun"/>
                      </a:endParaRPr>
                    </a:p>
                  </a:txBody>
                  <a:tcPr marL="47003" marR="47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3052">
                <a:tc>
                  <a:txBody>
                    <a:bodyPr/>
                    <a:lstStyle/>
                    <a:p>
                      <a:pPr algn="just">
                        <a:spcAft>
                          <a:spcPts val="0"/>
                        </a:spcAft>
                        <a:tabLst>
                          <a:tab pos="5286375" algn="l"/>
                        </a:tabLst>
                      </a:pPr>
                      <a:r>
                        <a:rPr lang="en-US" sz="1400" dirty="0" smtClean="0">
                          <a:latin typeface="+mj-lt"/>
                          <a:ea typeface="SimSun"/>
                        </a:rPr>
                        <a:t>Gallstones</a:t>
                      </a:r>
                      <a:endParaRPr lang="de-DE" sz="1400" dirty="0">
                        <a:latin typeface="+mj-lt"/>
                        <a:ea typeface="SimSun"/>
                      </a:endParaRPr>
                    </a:p>
                  </a:txBody>
                  <a:tcPr marL="47003" marR="47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286375" algn="l"/>
                        </a:tabLst>
                      </a:pPr>
                      <a:r>
                        <a:rPr lang="en-US" sz="1400" dirty="0" smtClean="0">
                          <a:solidFill>
                            <a:srgbClr val="FF0000"/>
                          </a:solidFill>
                          <a:latin typeface="+mj-lt"/>
                          <a:ea typeface="SimSun"/>
                        </a:rPr>
                        <a:t>14.2 </a:t>
                      </a:r>
                      <a:r>
                        <a:rPr lang="en-US" sz="1400" dirty="0">
                          <a:solidFill>
                            <a:srgbClr val="FF0000"/>
                          </a:solidFill>
                          <a:latin typeface="+mj-lt"/>
                          <a:ea typeface="SimSun"/>
                        </a:rPr>
                        <a:t>%</a:t>
                      </a:r>
                      <a:endParaRPr lang="de-DE" sz="1400" dirty="0">
                        <a:solidFill>
                          <a:srgbClr val="FF0000"/>
                        </a:solidFill>
                        <a:latin typeface="+mj-lt"/>
                        <a:ea typeface="SimSun"/>
                      </a:endParaRPr>
                    </a:p>
                  </a:txBody>
                  <a:tcPr marL="47003" marR="47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3052">
                <a:tc>
                  <a:txBody>
                    <a:bodyPr/>
                    <a:lstStyle/>
                    <a:p>
                      <a:pPr algn="just">
                        <a:spcAft>
                          <a:spcPts val="0"/>
                        </a:spcAft>
                        <a:tabLst>
                          <a:tab pos="5286375" algn="l"/>
                        </a:tabLst>
                      </a:pPr>
                      <a:r>
                        <a:rPr lang="en-US" sz="1400">
                          <a:latin typeface="+mj-lt"/>
                          <a:ea typeface="SimSun"/>
                        </a:rPr>
                        <a:t>Arteriosclerosis</a:t>
                      </a:r>
                      <a:endParaRPr lang="de-DE" sz="1400">
                        <a:latin typeface="+mj-lt"/>
                        <a:ea typeface="SimSun"/>
                      </a:endParaRPr>
                    </a:p>
                  </a:txBody>
                  <a:tcPr marL="47003" marR="47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286375" algn="l"/>
                        </a:tabLst>
                      </a:pPr>
                      <a:r>
                        <a:rPr lang="en-US" sz="1400" dirty="0" smtClean="0">
                          <a:latin typeface="+mj-lt"/>
                          <a:ea typeface="SimSun"/>
                        </a:rPr>
                        <a:t>13.4 </a:t>
                      </a:r>
                      <a:r>
                        <a:rPr lang="en-US" sz="1400" dirty="0">
                          <a:latin typeface="+mj-lt"/>
                          <a:ea typeface="SimSun"/>
                        </a:rPr>
                        <a:t>%</a:t>
                      </a:r>
                      <a:endParaRPr lang="de-DE" sz="1400" dirty="0">
                        <a:latin typeface="+mj-lt"/>
                        <a:ea typeface="SimSun"/>
                      </a:endParaRPr>
                    </a:p>
                  </a:txBody>
                  <a:tcPr marL="47003" marR="47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3052">
                <a:tc>
                  <a:txBody>
                    <a:bodyPr/>
                    <a:lstStyle/>
                    <a:p>
                      <a:pPr algn="just">
                        <a:spcAft>
                          <a:spcPts val="0"/>
                        </a:spcAft>
                        <a:tabLst>
                          <a:tab pos="5286375" algn="l"/>
                        </a:tabLst>
                      </a:pPr>
                      <a:r>
                        <a:rPr lang="en-US" sz="1400">
                          <a:latin typeface="+mj-lt"/>
                          <a:ea typeface="SimSun"/>
                        </a:rPr>
                        <a:t>Coronary heart disease</a:t>
                      </a:r>
                      <a:endParaRPr lang="de-DE" sz="1400">
                        <a:latin typeface="+mj-lt"/>
                        <a:ea typeface="SimSun"/>
                      </a:endParaRPr>
                    </a:p>
                  </a:txBody>
                  <a:tcPr marL="47003" marR="47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286375" algn="l"/>
                        </a:tabLst>
                      </a:pPr>
                      <a:r>
                        <a:rPr lang="en-US" sz="1400" dirty="0" smtClean="0">
                          <a:latin typeface="+mj-lt"/>
                          <a:ea typeface="SimSun"/>
                        </a:rPr>
                        <a:t>13.2 </a:t>
                      </a:r>
                      <a:r>
                        <a:rPr lang="en-US" sz="1400" dirty="0">
                          <a:latin typeface="+mj-lt"/>
                          <a:ea typeface="SimSun"/>
                        </a:rPr>
                        <a:t>%</a:t>
                      </a:r>
                      <a:endParaRPr lang="de-DE" sz="1400" dirty="0">
                        <a:latin typeface="+mj-lt"/>
                        <a:ea typeface="SimSun"/>
                      </a:endParaRPr>
                    </a:p>
                  </a:txBody>
                  <a:tcPr marL="47003" marR="47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3052">
                <a:tc>
                  <a:txBody>
                    <a:bodyPr/>
                    <a:lstStyle/>
                    <a:p>
                      <a:pPr algn="just">
                        <a:spcAft>
                          <a:spcPts val="0"/>
                        </a:spcAft>
                        <a:tabLst>
                          <a:tab pos="5286375" algn="l"/>
                        </a:tabLst>
                      </a:pPr>
                      <a:r>
                        <a:rPr lang="en-US" sz="1400" dirty="0">
                          <a:latin typeface="+mj-lt"/>
                          <a:ea typeface="SimSun"/>
                        </a:rPr>
                        <a:t>Fatty degeneration of the liver</a:t>
                      </a:r>
                      <a:endParaRPr lang="de-DE" sz="1400" dirty="0">
                        <a:latin typeface="+mj-lt"/>
                        <a:ea typeface="SimSun"/>
                      </a:endParaRPr>
                    </a:p>
                  </a:txBody>
                  <a:tcPr marL="47003" marR="47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286375" algn="l"/>
                        </a:tabLst>
                      </a:pPr>
                      <a:r>
                        <a:rPr lang="en-US" sz="1400" dirty="0">
                          <a:latin typeface="+mj-lt"/>
                          <a:ea typeface="SimSun"/>
                        </a:rPr>
                        <a:t>  </a:t>
                      </a:r>
                      <a:r>
                        <a:rPr lang="en-US" sz="1400" dirty="0" smtClean="0">
                          <a:latin typeface="+mj-lt"/>
                          <a:ea typeface="SimSun"/>
                        </a:rPr>
                        <a:t>9.7 </a:t>
                      </a:r>
                      <a:r>
                        <a:rPr lang="en-US" sz="1400" dirty="0">
                          <a:latin typeface="+mj-lt"/>
                          <a:ea typeface="SimSun"/>
                        </a:rPr>
                        <a:t>%</a:t>
                      </a:r>
                      <a:endParaRPr lang="de-DE" sz="1400" dirty="0">
                        <a:latin typeface="+mj-lt"/>
                        <a:ea typeface="SimSun"/>
                      </a:endParaRPr>
                    </a:p>
                  </a:txBody>
                  <a:tcPr marL="47003" marR="47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3052">
                <a:tc>
                  <a:txBody>
                    <a:bodyPr/>
                    <a:lstStyle/>
                    <a:p>
                      <a:pPr algn="just">
                        <a:spcAft>
                          <a:spcPts val="0"/>
                        </a:spcAft>
                        <a:tabLst>
                          <a:tab pos="5286375" algn="l"/>
                        </a:tabLst>
                      </a:pPr>
                      <a:r>
                        <a:rPr lang="en-US" sz="1400">
                          <a:latin typeface="+mj-lt"/>
                          <a:ea typeface="SimSun"/>
                        </a:rPr>
                        <a:t>Myocardial infarction</a:t>
                      </a:r>
                      <a:endParaRPr lang="de-DE" sz="1400">
                        <a:latin typeface="+mj-lt"/>
                        <a:ea typeface="SimSun"/>
                      </a:endParaRPr>
                    </a:p>
                  </a:txBody>
                  <a:tcPr marL="47003" marR="47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286375" algn="l"/>
                        </a:tabLst>
                      </a:pPr>
                      <a:r>
                        <a:rPr lang="en-US" sz="1400" dirty="0">
                          <a:latin typeface="+mj-lt"/>
                          <a:ea typeface="SimSun"/>
                        </a:rPr>
                        <a:t>  </a:t>
                      </a:r>
                      <a:r>
                        <a:rPr lang="en-US" sz="1400" dirty="0" smtClean="0">
                          <a:latin typeface="+mj-lt"/>
                          <a:ea typeface="SimSun"/>
                        </a:rPr>
                        <a:t>8.0 </a:t>
                      </a:r>
                      <a:r>
                        <a:rPr lang="en-US" sz="1400" dirty="0">
                          <a:latin typeface="+mj-lt"/>
                          <a:ea typeface="SimSun"/>
                        </a:rPr>
                        <a:t>%</a:t>
                      </a:r>
                      <a:endParaRPr lang="de-DE" sz="1400" dirty="0">
                        <a:latin typeface="+mj-lt"/>
                        <a:ea typeface="SimSun"/>
                      </a:endParaRPr>
                    </a:p>
                  </a:txBody>
                  <a:tcPr marL="47003" marR="47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3052">
                <a:tc>
                  <a:txBody>
                    <a:bodyPr/>
                    <a:lstStyle/>
                    <a:p>
                      <a:pPr algn="just">
                        <a:spcAft>
                          <a:spcPts val="0"/>
                        </a:spcAft>
                        <a:tabLst>
                          <a:tab pos="5286375" algn="l"/>
                        </a:tabLst>
                      </a:pPr>
                      <a:r>
                        <a:rPr lang="en-US" sz="1400">
                          <a:latin typeface="+mj-lt"/>
                          <a:ea typeface="SimSun"/>
                        </a:rPr>
                        <a:t>Stroke</a:t>
                      </a:r>
                      <a:endParaRPr lang="de-DE" sz="1400">
                        <a:latin typeface="+mj-lt"/>
                        <a:ea typeface="SimSun"/>
                      </a:endParaRPr>
                    </a:p>
                  </a:txBody>
                  <a:tcPr marL="47003" marR="47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286375" algn="l"/>
                        </a:tabLst>
                      </a:pPr>
                      <a:r>
                        <a:rPr lang="en-US" sz="1400" dirty="0">
                          <a:latin typeface="+mj-lt"/>
                          <a:ea typeface="SimSun"/>
                        </a:rPr>
                        <a:t>  </a:t>
                      </a:r>
                      <a:r>
                        <a:rPr lang="en-US" sz="1400" dirty="0" smtClean="0">
                          <a:latin typeface="+mj-lt"/>
                          <a:ea typeface="SimSun"/>
                        </a:rPr>
                        <a:t>3.7 </a:t>
                      </a:r>
                      <a:r>
                        <a:rPr lang="en-US" sz="1400" dirty="0">
                          <a:latin typeface="+mj-lt"/>
                          <a:ea typeface="SimSun"/>
                        </a:rPr>
                        <a:t>%</a:t>
                      </a:r>
                      <a:endParaRPr lang="de-DE" sz="1400" dirty="0">
                        <a:latin typeface="+mj-lt"/>
                        <a:ea typeface="SimSun"/>
                      </a:endParaRPr>
                    </a:p>
                  </a:txBody>
                  <a:tcPr marL="47003" marR="47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3052">
                <a:tc>
                  <a:txBody>
                    <a:bodyPr/>
                    <a:lstStyle/>
                    <a:p>
                      <a:pPr algn="just">
                        <a:spcAft>
                          <a:spcPts val="0"/>
                        </a:spcAft>
                        <a:tabLst>
                          <a:tab pos="5286375" algn="l"/>
                        </a:tabLst>
                      </a:pPr>
                      <a:r>
                        <a:rPr lang="en-US" sz="1400" dirty="0">
                          <a:latin typeface="+mj-lt"/>
                          <a:ea typeface="SimSun"/>
                        </a:rPr>
                        <a:t>Pancreatitis</a:t>
                      </a:r>
                      <a:endParaRPr lang="de-DE" sz="1400" dirty="0">
                        <a:latin typeface="+mj-lt"/>
                        <a:ea typeface="SimSun"/>
                      </a:endParaRPr>
                    </a:p>
                  </a:txBody>
                  <a:tcPr marL="47003" marR="47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286375" algn="l"/>
                        </a:tabLst>
                      </a:pPr>
                      <a:r>
                        <a:rPr lang="en-US" sz="1400" dirty="0">
                          <a:latin typeface="+mj-lt"/>
                          <a:ea typeface="SimSun"/>
                        </a:rPr>
                        <a:t>  </a:t>
                      </a:r>
                      <a:r>
                        <a:rPr lang="en-US" sz="1400" dirty="0" smtClean="0">
                          <a:latin typeface="+mj-lt"/>
                          <a:ea typeface="SimSun"/>
                        </a:rPr>
                        <a:t>2.2 </a:t>
                      </a:r>
                      <a:r>
                        <a:rPr lang="en-US" sz="1400" dirty="0">
                          <a:latin typeface="+mj-lt"/>
                          <a:ea typeface="SimSun"/>
                        </a:rPr>
                        <a:t>%</a:t>
                      </a:r>
                      <a:endParaRPr lang="de-DE" sz="1400" dirty="0">
                        <a:latin typeface="+mj-lt"/>
                        <a:ea typeface="SimSun"/>
                      </a:endParaRPr>
                    </a:p>
                  </a:txBody>
                  <a:tcPr marL="47003" marR="47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7" name="Immagin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64704"/>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
          <p:cNvSpPr>
            <a:spLocks noGrp="1" noChangeArrowheads="1"/>
          </p:cNvSpPr>
          <p:nvPr>
            <p:ph type="title"/>
          </p:nvPr>
        </p:nvSpPr>
        <p:spPr bwMode="auto">
          <a:xfrm>
            <a:off x="756883" y="265838"/>
            <a:ext cx="7864929" cy="523220"/>
          </a:xfrm>
          <a:prstGeom prst="rect">
            <a:avLst/>
          </a:prstGeom>
          <a:noFill/>
          <a:ln w="9525">
            <a:noFill/>
            <a:miter lim="800000"/>
            <a:headEnd/>
            <a:tailEnd/>
          </a:ln>
          <a:effectLst/>
        </p:spPr>
        <p:txBody>
          <a:bodyPr wrap="none" anchor="ctr">
            <a:spAutoFit/>
          </a:bodyPr>
          <a:lstStyle/>
          <a:p>
            <a:pPr>
              <a:tabLst>
                <a:tab pos="5286375" algn="l"/>
              </a:tabLst>
              <a:defRPr/>
            </a:pPr>
            <a:r>
              <a:rPr lang="en-GB" altLang="zh-CN" sz="2800" dirty="0" err="1">
                <a:solidFill>
                  <a:srgbClr val="072C62"/>
                </a:solidFill>
                <a:latin typeface="Calibri" pitchFamily="34" charset="0"/>
                <a:cs typeface="Times New Roman" pitchFamily="18" charset="0"/>
              </a:rPr>
              <a:t>Multisystemic</a:t>
            </a:r>
            <a:r>
              <a:rPr lang="en-GB" altLang="zh-CN" sz="2800" dirty="0">
                <a:solidFill>
                  <a:srgbClr val="072C62"/>
                </a:solidFill>
                <a:latin typeface="Calibri" pitchFamily="34" charset="0"/>
                <a:cs typeface="Times New Roman" pitchFamily="18" charset="0"/>
              </a:rPr>
              <a:t> concomitant diseases</a:t>
            </a:r>
            <a:r>
              <a:rPr lang="de-DE" altLang="zh-CN" sz="2800" dirty="0">
                <a:solidFill>
                  <a:srgbClr val="072C62"/>
                </a:solidFill>
                <a:latin typeface="Calibri" pitchFamily="34" charset="0"/>
                <a:cs typeface="Times New Roman" pitchFamily="18" charset="0"/>
              </a:rPr>
              <a:t> in </a:t>
            </a:r>
            <a:r>
              <a:rPr lang="en-GB" altLang="zh-CN" sz="2800" dirty="0">
                <a:solidFill>
                  <a:srgbClr val="072C62"/>
                </a:solidFill>
                <a:latin typeface="Calibri" pitchFamily="34" charset="0"/>
                <a:cs typeface="Times New Roman" pitchFamily="18" charset="0"/>
              </a:rPr>
              <a:t>DM2 patients</a:t>
            </a:r>
          </a:p>
        </p:txBody>
      </p:sp>
    </p:spTree>
    <p:extLst>
      <p:ext uri="{BB962C8B-B14F-4D97-AF65-F5344CB8AC3E}">
        <p14:creationId xmlns:p14="http://schemas.microsoft.com/office/powerpoint/2010/main" val="375485248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64704"/>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481" name="Group 49"/>
          <p:cNvGraphicFramePr>
            <a:graphicFrameLocks noGrp="1"/>
          </p:cNvGraphicFramePr>
          <p:nvPr>
            <p:extLst>
              <p:ext uri="{D42A27DB-BD31-4B8C-83A1-F6EECF244321}">
                <p14:modId xmlns:p14="http://schemas.microsoft.com/office/powerpoint/2010/main" val="821692514"/>
              </p:ext>
            </p:extLst>
          </p:nvPr>
        </p:nvGraphicFramePr>
        <p:xfrm>
          <a:off x="905696" y="1984523"/>
          <a:ext cx="7200900" cy="4468813"/>
        </p:xfrm>
        <a:graphic>
          <a:graphicData uri="http://schemas.openxmlformats.org/drawingml/2006/table">
            <a:tbl>
              <a:tblPr/>
              <a:tblGrid>
                <a:gridCol w="3744912"/>
                <a:gridCol w="3455988"/>
              </a:tblGrid>
              <a:tr h="4000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286375" algn="l"/>
                        </a:tabLst>
                      </a:pPr>
                      <a:r>
                        <a:rPr kumimoji="0" lang="de-DE" sz="1600" b="1" i="0" u="none" strike="noStrike" cap="none" normalizeH="0" baseline="0" dirty="0" smtClean="0">
                          <a:ln>
                            <a:noFill/>
                          </a:ln>
                          <a:solidFill>
                            <a:schemeClr val="tx1"/>
                          </a:solidFill>
                          <a:effectLst/>
                          <a:latin typeface="Arial" pitchFamily="34" charset="0"/>
                          <a:cs typeface="Arial" pitchFamily="34" charset="0"/>
                        </a:rPr>
                        <a:t>Medical </a:t>
                      </a:r>
                      <a:r>
                        <a:rPr kumimoji="0" lang="de-DE" sz="1600" b="1" i="0" u="none" strike="noStrike" cap="none" normalizeH="0" baseline="0" dirty="0" err="1" smtClean="0">
                          <a:ln>
                            <a:noFill/>
                          </a:ln>
                          <a:solidFill>
                            <a:schemeClr val="tx1"/>
                          </a:solidFill>
                          <a:effectLst/>
                          <a:latin typeface="Arial" pitchFamily="34" charset="0"/>
                          <a:cs typeface="Arial" pitchFamily="34" charset="0"/>
                        </a:rPr>
                        <a:t>condition</a:t>
                      </a:r>
                      <a:endParaRPr kumimoji="0" lang="de-DE" sz="1600" b="1" i="0" u="none" strike="noStrike" cap="none" normalizeH="0" baseline="0" dirty="0" smtClean="0">
                        <a:ln>
                          <a:noFill/>
                        </a:ln>
                        <a:solidFill>
                          <a:schemeClr val="tx1"/>
                        </a:solidFill>
                        <a:effectLst/>
                        <a:latin typeface="Arial" pitchFamily="34" charset="0"/>
                        <a:cs typeface="Arial" pitchFamily="34" charset="0"/>
                      </a:endParaRPr>
                    </a:p>
                  </a:txBody>
                  <a:tcPr marL="46998" marR="469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286375" algn="l"/>
                        </a:tabLst>
                      </a:pPr>
                      <a:r>
                        <a:rPr kumimoji="0" lang="de-DE" sz="1600" b="1" i="0" u="none" strike="noStrike" cap="none" normalizeH="0" baseline="0" smtClean="0">
                          <a:ln>
                            <a:noFill/>
                          </a:ln>
                          <a:solidFill>
                            <a:schemeClr val="tx1"/>
                          </a:solidFill>
                          <a:effectLst/>
                          <a:latin typeface="Arial" pitchFamily="34" charset="0"/>
                          <a:cs typeface="Arial" pitchFamily="34" charset="0"/>
                        </a:rPr>
                        <a:t>DM2 patients</a:t>
                      </a:r>
                    </a:p>
                  </a:txBody>
                  <a:tcPr marL="46998" marR="469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6550">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286375" algn="l"/>
                        </a:tabLst>
                      </a:pPr>
                      <a:r>
                        <a:rPr kumimoji="0" lang="en-US" sz="1400" b="1" i="0" u="none" strike="noStrike" cap="none" normalizeH="0" baseline="0" smtClean="0">
                          <a:ln>
                            <a:noFill/>
                          </a:ln>
                          <a:solidFill>
                            <a:schemeClr val="tx1"/>
                          </a:solidFill>
                          <a:effectLst/>
                          <a:latin typeface="Arial" pitchFamily="34" charset="0"/>
                          <a:ea typeface="SimSun" pitchFamily="2" charset="-122"/>
                          <a:cs typeface="Arial" pitchFamily="34" charset="0"/>
                        </a:rPr>
                        <a:t>Thyroid dysfunction</a:t>
                      </a:r>
                      <a:endParaRPr kumimoji="0" lang="de-DE" sz="1400" b="1"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6998" marR="469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286375" algn="l"/>
                        </a:tabLst>
                      </a:pPr>
                      <a:r>
                        <a:rPr kumimoji="0" lang="en-US" sz="1400" b="0" i="0" u="none" strike="noStrike" cap="none" normalizeH="0" baseline="0" smtClean="0">
                          <a:ln>
                            <a:noFill/>
                          </a:ln>
                          <a:solidFill>
                            <a:srgbClr val="FF0000"/>
                          </a:solidFill>
                          <a:effectLst/>
                          <a:latin typeface="Arial" pitchFamily="34" charset="0"/>
                          <a:ea typeface="SimSun" pitchFamily="2" charset="-122"/>
                          <a:cs typeface="Arial" pitchFamily="34" charset="0"/>
                        </a:rPr>
                        <a:t>30.6 %</a:t>
                      </a:r>
                      <a:endParaRPr kumimoji="0" lang="de-DE" sz="1400" b="0" i="0" u="none" strike="noStrike" cap="none" normalizeH="0" baseline="0" smtClean="0">
                        <a:ln>
                          <a:noFill/>
                        </a:ln>
                        <a:solidFill>
                          <a:srgbClr val="FF0000"/>
                        </a:solidFill>
                        <a:effectLst/>
                        <a:latin typeface="Arial" pitchFamily="34" charset="0"/>
                        <a:ea typeface="SimSun" pitchFamily="2" charset="-122"/>
                        <a:cs typeface="Arial" pitchFamily="34" charset="0"/>
                      </a:endParaRPr>
                    </a:p>
                  </a:txBody>
                  <a:tcPr marL="46998" marR="469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6550">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286375" algn="l"/>
                        </a:tabLst>
                      </a:pPr>
                      <a:r>
                        <a:rPr kumimoji="0" lang="en-US" sz="1400" b="1" i="0" u="none" strike="noStrike" cap="none" normalizeH="0" baseline="0" smtClean="0">
                          <a:ln>
                            <a:noFill/>
                          </a:ln>
                          <a:solidFill>
                            <a:schemeClr val="tx1"/>
                          </a:solidFill>
                          <a:effectLst/>
                          <a:latin typeface="Arial" pitchFamily="34" charset="0"/>
                          <a:ea typeface="SimSun" pitchFamily="2" charset="-122"/>
                          <a:cs typeface="Arial" pitchFamily="34" charset="0"/>
                        </a:rPr>
                        <a:t>Carcinoma</a:t>
                      </a:r>
                      <a:endParaRPr kumimoji="0" lang="de-DE" sz="1400" b="1"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6998" marR="469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286375" algn="l"/>
                        </a:tabLst>
                      </a:pPr>
                      <a:r>
                        <a:rPr kumimoji="0" lang="en-US" sz="1400" b="0" i="0" u="none" strike="noStrike" cap="none" normalizeH="0" baseline="0" smtClean="0">
                          <a:ln>
                            <a:noFill/>
                          </a:ln>
                          <a:solidFill>
                            <a:srgbClr val="FF0000"/>
                          </a:solidFill>
                          <a:effectLst/>
                          <a:latin typeface="Arial" pitchFamily="34" charset="0"/>
                          <a:ea typeface="SimSun" pitchFamily="2" charset="-122"/>
                          <a:cs typeface="Arial" pitchFamily="34" charset="0"/>
                        </a:rPr>
                        <a:t>20.9 %</a:t>
                      </a:r>
                      <a:endParaRPr kumimoji="0" lang="de-DE" sz="1400" b="0" i="0" u="none" strike="noStrike" cap="none" normalizeH="0" baseline="0" smtClean="0">
                        <a:ln>
                          <a:noFill/>
                        </a:ln>
                        <a:solidFill>
                          <a:srgbClr val="FF0000"/>
                        </a:solidFill>
                        <a:effectLst/>
                        <a:latin typeface="Arial" pitchFamily="34" charset="0"/>
                        <a:ea typeface="SimSun" pitchFamily="2" charset="-122"/>
                        <a:cs typeface="Arial" pitchFamily="34" charset="0"/>
                      </a:endParaRPr>
                    </a:p>
                  </a:txBody>
                  <a:tcPr marL="46998" marR="469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6550">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286375" algn="l"/>
                        </a:tabLst>
                      </a:pPr>
                      <a:r>
                        <a:rPr kumimoji="0" lang="en-US" sz="1400" b="0" i="0" u="none" strike="noStrike" cap="none" normalizeH="0" baseline="0" smtClean="0">
                          <a:ln>
                            <a:noFill/>
                          </a:ln>
                          <a:solidFill>
                            <a:schemeClr val="tx1"/>
                          </a:solidFill>
                          <a:effectLst/>
                          <a:latin typeface="Arial" pitchFamily="34" charset="0"/>
                          <a:ea typeface="SimSun" pitchFamily="2" charset="-122"/>
                          <a:cs typeface="Arial" pitchFamily="34" charset="0"/>
                        </a:rPr>
                        <a:t>Skin cancer</a:t>
                      </a:r>
                      <a:endParaRPr kumimoji="0" lang="de-DE" sz="14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6998" marR="469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286375" algn="l"/>
                        </a:tabLst>
                      </a:pPr>
                      <a:r>
                        <a:rPr kumimoji="0" lang="en-US" sz="1400" b="0" i="0" u="none" strike="noStrike" cap="none" normalizeH="0" baseline="0" smtClean="0">
                          <a:ln>
                            <a:noFill/>
                          </a:ln>
                          <a:solidFill>
                            <a:schemeClr val="tx1"/>
                          </a:solidFill>
                          <a:effectLst/>
                          <a:latin typeface="Arial" pitchFamily="34" charset="0"/>
                          <a:ea typeface="SimSun" pitchFamily="2" charset="-122"/>
                          <a:cs typeface="Arial" pitchFamily="34" charset="0"/>
                        </a:rPr>
                        <a:t>  4.5 %</a:t>
                      </a:r>
                      <a:endParaRPr kumimoji="0" lang="de-DE" sz="14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6998" marR="469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0525">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286375" algn="l"/>
                        </a:tabLst>
                      </a:pPr>
                      <a:r>
                        <a:rPr kumimoji="0" lang="en-US" sz="1400" b="0" i="0" u="none" strike="noStrike" cap="none" normalizeH="0" baseline="0" smtClean="0">
                          <a:ln>
                            <a:noFill/>
                          </a:ln>
                          <a:solidFill>
                            <a:schemeClr val="tx1"/>
                          </a:solidFill>
                          <a:effectLst/>
                          <a:latin typeface="Arial" pitchFamily="34" charset="0"/>
                          <a:ea typeface="SimSun" pitchFamily="2" charset="-122"/>
                          <a:cs typeface="Arial" pitchFamily="34" charset="0"/>
                        </a:rPr>
                        <a:t>Breast cancer + breast operation</a:t>
                      </a:r>
                      <a:endParaRPr kumimoji="0" lang="de-DE" sz="14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6998" marR="469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286375" algn="l"/>
                        </a:tabLst>
                      </a:pPr>
                      <a:r>
                        <a:rPr kumimoji="0" lang="en-US" sz="1400" b="0" i="0" u="none" strike="noStrike" cap="none" normalizeH="0" baseline="0" smtClean="0">
                          <a:ln>
                            <a:noFill/>
                          </a:ln>
                          <a:solidFill>
                            <a:schemeClr val="tx1"/>
                          </a:solidFill>
                          <a:effectLst/>
                          <a:latin typeface="Arial" pitchFamily="34" charset="0"/>
                          <a:ea typeface="SimSun" pitchFamily="2" charset="-122"/>
                          <a:cs typeface="Arial" pitchFamily="34" charset="0"/>
                        </a:rPr>
                        <a:t>13.6 %</a:t>
                      </a:r>
                      <a:endParaRPr kumimoji="0" lang="de-DE" sz="14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6998" marR="469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6550">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286375" algn="l"/>
                        </a:tabLst>
                      </a:pPr>
                      <a:r>
                        <a:rPr kumimoji="0" lang="en-US" sz="1400" b="0" i="0" u="none" strike="noStrike" cap="none" normalizeH="0" baseline="0" smtClean="0">
                          <a:ln>
                            <a:noFill/>
                          </a:ln>
                          <a:solidFill>
                            <a:schemeClr val="tx1"/>
                          </a:solidFill>
                          <a:effectLst/>
                          <a:latin typeface="Arial" pitchFamily="34" charset="0"/>
                          <a:ea typeface="SimSun" pitchFamily="2" charset="-122"/>
                          <a:cs typeface="Arial" pitchFamily="34" charset="0"/>
                        </a:rPr>
                        <a:t>Chronic infection</a:t>
                      </a:r>
                      <a:endParaRPr kumimoji="0" lang="de-DE" sz="14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6998" marR="469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286375" algn="l"/>
                        </a:tabLst>
                      </a:pPr>
                      <a:r>
                        <a:rPr kumimoji="0" lang="en-US" sz="1400" b="0" i="0" u="none" strike="noStrike" cap="none" normalizeH="0" baseline="0" smtClean="0">
                          <a:ln>
                            <a:noFill/>
                          </a:ln>
                          <a:solidFill>
                            <a:schemeClr val="tx1"/>
                          </a:solidFill>
                          <a:effectLst/>
                          <a:latin typeface="Arial" pitchFamily="34" charset="0"/>
                          <a:ea typeface="SimSun" pitchFamily="2" charset="-122"/>
                          <a:cs typeface="Arial" pitchFamily="34" charset="0"/>
                        </a:rPr>
                        <a:t>  9.7 %</a:t>
                      </a:r>
                      <a:endParaRPr kumimoji="0" lang="de-DE" sz="14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6998" marR="469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6550">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286375" algn="l"/>
                        </a:tabLst>
                      </a:pPr>
                      <a:r>
                        <a:rPr kumimoji="0" lang="en-US" sz="1400" b="1" i="0" u="none" strike="noStrike" cap="none" normalizeH="0" baseline="0" smtClean="0">
                          <a:ln>
                            <a:noFill/>
                          </a:ln>
                          <a:solidFill>
                            <a:schemeClr val="tx1"/>
                          </a:solidFill>
                          <a:effectLst/>
                          <a:latin typeface="Arial" pitchFamily="34" charset="0"/>
                          <a:ea typeface="SimSun" pitchFamily="2" charset="-122"/>
                          <a:cs typeface="Arial" pitchFamily="34" charset="0"/>
                        </a:rPr>
                        <a:t>Constipation</a:t>
                      </a:r>
                      <a:endParaRPr kumimoji="0" lang="de-DE" sz="1400" b="1"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6998" marR="469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286375" algn="l"/>
                        </a:tabLst>
                      </a:pPr>
                      <a:r>
                        <a:rPr kumimoji="0" lang="en-US" sz="1400" b="0" i="0" u="none" strike="noStrike" cap="none" normalizeH="0" baseline="0" smtClean="0">
                          <a:ln>
                            <a:noFill/>
                          </a:ln>
                          <a:solidFill>
                            <a:srgbClr val="FF0000"/>
                          </a:solidFill>
                          <a:effectLst/>
                          <a:latin typeface="Arial" pitchFamily="34" charset="0"/>
                          <a:ea typeface="SimSun" pitchFamily="2" charset="-122"/>
                          <a:cs typeface="Arial" pitchFamily="34" charset="0"/>
                        </a:rPr>
                        <a:t>21.6 %</a:t>
                      </a:r>
                      <a:endParaRPr kumimoji="0" lang="de-DE" sz="1400" b="0" i="0" u="none" strike="noStrike" cap="none" normalizeH="0" baseline="0" smtClean="0">
                        <a:ln>
                          <a:noFill/>
                        </a:ln>
                        <a:solidFill>
                          <a:srgbClr val="FF0000"/>
                        </a:solidFill>
                        <a:effectLst/>
                        <a:latin typeface="Arial" pitchFamily="34" charset="0"/>
                        <a:ea typeface="SimSun" pitchFamily="2" charset="-122"/>
                        <a:cs typeface="Arial" pitchFamily="34" charset="0"/>
                      </a:endParaRPr>
                    </a:p>
                  </a:txBody>
                  <a:tcPr marL="46998" marR="469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6550">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286375" algn="l"/>
                        </a:tabLst>
                      </a:pPr>
                      <a:r>
                        <a:rPr kumimoji="0" lang="en-US" sz="1400" b="0" i="0" u="none" strike="noStrike" cap="none" normalizeH="0" baseline="0" dirty="0" smtClean="0">
                          <a:ln>
                            <a:noFill/>
                          </a:ln>
                          <a:solidFill>
                            <a:schemeClr val="tx1"/>
                          </a:solidFill>
                          <a:effectLst/>
                          <a:latin typeface="Arial" pitchFamily="34" charset="0"/>
                          <a:ea typeface="SimSun" pitchFamily="2" charset="-122"/>
                          <a:cs typeface="Arial" pitchFamily="34" charset="0"/>
                        </a:rPr>
                        <a:t>GI Ulcers</a:t>
                      </a:r>
                      <a:endParaRPr kumimoji="0" lang="de-DE" sz="14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6998" marR="469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286375" algn="l"/>
                        </a:tabLst>
                      </a:pPr>
                      <a:r>
                        <a:rPr kumimoji="0" lang="en-US" sz="1400" b="0" i="0" u="none" strike="noStrike" cap="none" normalizeH="0" baseline="0" smtClean="0">
                          <a:ln>
                            <a:noFill/>
                          </a:ln>
                          <a:solidFill>
                            <a:schemeClr val="tx1"/>
                          </a:solidFill>
                          <a:effectLst/>
                          <a:latin typeface="Arial" pitchFamily="34" charset="0"/>
                          <a:ea typeface="SimSun" pitchFamily="2" charset="-122"/>
                          <a:cs typeface="Arial" pitchFamily="34" charset="0"/>
                        </a:rPr>
                        <a:t>  8.3 %</a:t>
                      </a:r>
                      <a:endParaRPr kumimoji="0" lang="de-DE" sz="14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6998" marR="469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363">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286375" algn="l"/>
                        </a:tabLst>
                      </a:pPr>
                      <a:r>
                        <a:rPr kumimoji="0" lang="en-US" sz="1400" b="0" i="0" u="none" strike="noStrike" cap="none" normalizeH="0" baseline="0" smtClean="0">
                          <a:ln>
                            <a:noFill/>
                          </a:ln>
                          <a:solidFill>
                            <a:schemeClr val="tx1"/>
                          </a:solidFill>
                          <a:effectLst/>
                          <a:latin typeface="Arial" pitchFamily="34" charset="0"/>
                          <a:ea typeface="SimSun" pitchFamily="2" charset="-122"/>
                          <a:cs typeface="Arial" pitchFamily="34" charset="0"/>
                        </a:rPr>
                        <a:t>Bladder / Prostate dysfunction</a:t>
                      </a:r>
                      <a:endParaRPr kumimoji="0" lang="de-DE" sz="14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6998" marR="469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286375" algn="l"/>
                        </a:tabLst>
                      </a:pPr>
                      <a:r>
                        <a:rPr kumimoji="0" lang="en-US" sz="1400" b="0" i="0" u="none" strike="noStrike" cap="none" normalizeH="0" baseline="0" smtClean="0">
                          <a:ln>
                            <a:noFill/>
                          </a:ln>
                          <a:solidFill>
                            <a:schemeClr val="tx1"/>
                          </a:solidFill>
                          <a:effectLst/>
                          <a:latin typeface="Arial" pitchFamily="34" charset="0"/>
                          <a:ea typeface="SimSun" pitchFamily="2" charset="-122"/>
                          <a:cs typeface="Arial" pitchFamily="34" charset="0"/>
                        </a:rPr>
                        <a:t>  8.9 %</a:t>
                      </a:r>
                      <a:endParaRPr kumimoji="0" lang="de-DE" sz="14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6998" marR="469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6550">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286375" algn="l"/>
                        </a:tabLst>
                      </a:pPr>
                      <a:r>
                        <a:rPr kumimoji="0" lang="en-US" sz="1400" b="0" i="0" u="none" strike="noStrike" cap="none" normalizeH="0" baseline="0" smtClean="0">
                          <a:ln>
                            <a:noFill/>
                          </a:ln>
                          <a:solidFill>
                            <a:schemeClr val="tx1"/>
                          </a:solidFill>
                          <a:effectLst/>
                          <a:latin typeface="Arial" pitchFamily="34" charset="0"/>
                          <a:ea typeface="SimSun" pitchFamily="2" charset="-122"/>
                          <a:cs typeface="Arial" pitchFamily="34" charset="0"/>
                        </a:rPr>
                        <a:t>Sexual dysfunction </a:t>
                      </a:r>
                      <a:endParaRPr kumimoji="0" lang="de-DE" sz="14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6998" marR="469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286375" algn="l"/>
                        </a:tabLst>
                      </a:pPr>
                      <a:r>
                        <a:rPr kumimoji="0" lang="en-US" sz="1400" b="0" i="0" u="none" strike="noStrike" cap="none" normalizeH="0" baseline="0" smtClean="0">
                          <a:ln>
                            <a:noFill/>
                          </a:ln>
                          <a:solidFill>
                            <a:schemeClr val="tx1"/>
                          </a:solidFill>
                          <a:effectLst/>
                          <a:latin typeface="Arial" pitchFamily="34" charset="0"/>
                          <a:ea typeface="SimSun" pitchFamily="2" charset="-122"/>
                          <a:cs typeface="Arial" pitchFamily="34" charset="0"/>
                        </a:rPr>
                        <a:t>  8.9 %</a:t>
                      </a:r>
                      <a:endParaRPr kumimoji="0" lang="de-DE" sz="14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6998" marR="469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6550">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286375" algn="l"/>
                        </a:tabLst>
                      </a:pPr>
                      <a:r>
                        <a:rPr kumimoji="0" lang="en-US" sz="1400" b="0" i="0" u="none" strike="noStrike" cap="none" normalizeH="0" baseline="0" smtClean="0">
                          <a:ln>
                            <a:noFill/>
                          </a:ln>
                          <a:solidFill>
                            <a:schemeClr val="tx1"/>
                          </a:solidFill>
                          <a:effectLst/>
                          <a:latin typeface="Arial" pitchFamily="34" charset="0"/>
                          <a:ea typeface="SimSun" pitchFamily="2" charset="-122"/>
                          <a:cs typeface="Arial" pitchFamily="34" charset="0"/>
                        </a:rPr>
                        <a:t>Kidney dysfunction</a:t>
                      </a:r>
                      <a:endParaRPr kumimoji="0" lang="de-DE" sz="14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6998" marR="469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286375" algn="l"/>
                        </a:tabLst>
                      </a:pPr>
                      <a:r>
                        <a:rPr kumimoji="0" lang="en-US" sz="1400" b="0" i="0" u="none" strike="noStrike" cap="none" normalizeH="0" baseline="0" smtClean="0">
                          <a:ln>
                            <a:noFill/>
                          </a:ln>
                          <a:solidFill>
                            <a:schemeClr val="tx1"/>
                          </a:solidFill>
                          <a:effectLst/>
                          <a:latin typeface="Arial" pitchFamily="34" charset="0"/>
                          <a:ea typeface="SimSun" pitchFamily="2" charset="-122"/>
                          <a:cs typeface="Arial" pitchFamily="34" charset="0"/>
                        </a:rPr>
                        <a:t>  9.7 %</a:t>
                      </a:r>
                      <a:endParaRPr kumimoji="0" lang="de-DE" sz="14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6998" marR="469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6550">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286375" algn="l"/>
                        </a:tabLst>
                      </a:pPr>
                      <a:r>
                        <a:rPr kumimoji="0" lang="en-US" sz="1400" b="0" i="0" u="none" strike="noStrike" cap="none" normalizeH="0" baseline="0" smtClean="0">
                          <a:ln>
                            <a:noFill/>
                          </a:ln>
                          <a:solidFill>
                            <a:schemeClr val="tx1"/>
                          </a:solidFill>
                          <a:effectLst/>
                          <a:latin typeface="Arial" pitchFamily="34" charset="0"/>
                          <a:ea typeface="SimSun" pitchFamily="2" charset="-122"/>
                          <a:cs typeface="Arial" pitchFamily="34" charset="0"/>
                        </a:rPr>
                        <a:t>Rheumatic disease</a:t>
                      </a:r>
                      <a:endParaRPr kumimoji="0" lang="de-DE" sz="14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6998" marR="469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286375" algn="l"/>
                        </a:tabLst>
                      </a:pPr>
                      <a:r>
                        <a:rPr kumimoji="0" lang="en-US" sz="1400" b="0" i="0" u="none" strike="noStrike" cap="none" normalizeH="0" baseline="0" smtClean="0">
                          <a:ln>
                            <a:noFill/>
                          </a:ln>
                          <a:solidFill>
                            <a:schemeClr val="tx1"/>
                          </a:solidFill>
                          <a:effectLst/>
                          <a:latin typeface="Arial" pitchFamily="34" charset="0"/>
                          <a:ea typeface="SimSun" pitchFamily="2" charset="-122"/>
                          <a:cs typeface="Arial" pitchFamily="34" charset="0"/>
                        </a:rPr>
                        <a:t>  6.7 %</a:t>
                      </a:r>
                      <a:endParaRPr kumimoji="0" lang="de-DE" sz="14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6998" marR="469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8925">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286375" algn="l"/>
                        </a:tabLst>
                      </a:pPr>
                      <a:r>
                        <a:rPr kumimoji="0" lang="en-US" sz="1400" b="0" i="0" u="none" strike="noStrike" cap="none" normalizeH="0" baseline="0" smtClean="0">
                          <a:ln>
                            <a:noFill/>
                          </a:ln>
                          <a:solidFill>
                            <a:schemeClr val="tx1"/>
                          </a:solidFill>
                          <a:effectLst/>
                          <a:latin typeface="Arial" pitchFamily="34" charset="0"/>
                          <a:ea typeface="SimSun" pitchFamily="2" charset="-122"/>
                          <a:cs typeface="Arial" pitchFamily="34" charset="0"/>
                        </a:rPr>
                        <a:t>Acid reflux</a:t>
                      </a:r>
                      <a:endParaRPr kumimoji="0" lang="de-DE" sz="14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6998" marR="469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286375" algn="l"/>
                        </a:tabLst>
                      </a:pPr>
                      <a:r>
                        <a:rPr kumimoji="0" lang="en-US" sz="14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11.2 %</a:t>
                      </a:r>
                      <a:endParaRPr kumimoji="0" lang="de-DE" sz="1400" b="0" i="0" u="none" strike="noStrike" cap="none" normalizeH="0" baseline="0" dirty="0" smtClean="0">
                        <a:ln>
                          <a:noFill/>
                        </a:ln>
                        <a:solidFill>
                          <a:srgbClr val="FF0000"/>
                        </a:solidFill>
                        <a:effectLst/>
                        <a:latin typeface="Arial" pitchFamily="34" charset="0"/>
                        <a:ea typeface="SimSun" pitchFamily="2" charset="-122"/>
                        <a:cs typeface="Arial" pitchFamily="34" charset="0"/>
                      </a:endParaRPr>
                    </a:p>
                  </a:txBody>
                  <a:tcPr marL="46998" marR="469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 name="Rectangle 1"/>
          <p:cNvSpPr>
            <a:spLocks noGrp="1" noChangeArrowheads="1"/>
          </p:cNvSpPr>
          <p:nvPr>
            <p:ph type="title"/>
          </p:nvPr>
        </p:nvSpPr>
        <p:spPr bwMode="auto">
          <a:xfrm>
            <a:off x="711119" y="265838"/>
            <a:ext cx="7864929" cy="523220"/>
          </a:xfrm>
          <a:prstGeom prst="rect">
            <a:avLst/>
          </a:prstGeom>
          <a:noFill/>
          <a:ln w="9525">
            <a:noFill/>
            <a:miter lim="800000"/>
            <a:headEnd/>
            <a:tailEnd/>
          </a:ln>
          <a:effectLst/>
        </p:spPr>
        <p:txBody>
          <a:bodyPr wrap="none" anchor="ctr">
            <a:spAutoFit/>
          </a:bodyPr>
          <a:lstStyle/>
          <a:p>
            <a:pPr>
              <a:tabLst>
                <a:tab pos="5286375" algn="l"/>
              </a:tabLst>
              <a:defRPr/>
            </a:pPr>
            <a:r>
              <a:rPr lang="en-GB" altLang="zh-CN" sz="2800" dirty="0" err="1">
                <a:solidFill>
                  <a:srgbClr val="072C62"/>
                </a:solidFill>
                <a:latin typeface="Calibri" pitchFamily="34" charset="0"/>
                <a:cs typeface="Times New Roman" pitchFamily="18" charset="0"/>
              </a:rPr>
              <a:t>Multisystemic</a:t>
            </a:r>
            <a:r>
              <a:rPr lang="en-GB" altLang="zh-CN" sz="2800" dirty="0">
                <a:solidFill>
                  <a:srgbClr val="072C62"/>
                </a:solidFill>
                <a:latin typeface="Calibri" pitchFamily="34" charset="0"/>
                <a:cs typeface="Times New Roman" pitchFamily="18" charset="0"/>
              </a:rPr>
              <a:t> concomitant diseases</a:t>
            </a:r>
            <a:r>
              <a:rPr lang="de-DE" altLang="zh-CN" sz="2800" dirty="0">
                <a:solidFill>
                  <a:srgbClr val="072C62"/>
                </a:solidFill>
                <a:latin typeface="Calibri" pitchFamily="34" charset="0"/>
                <a:cs typeface="Times New Roman" pitchFamily="18" charset="0"/>
              </a:rPr>
              <a:t> in </a:t>
            </a:r>
            <a:r>
              <a:rPr lang="en-GB" altLang="zh-CN" sz="2800" dirty="0">
                <a:solidFill>
                  <a:srgbClr val="072C62"/>
                </a:solidFill>
                <a:latin typeface="Calibri" pitchFamily="34" charset="0"/>
                <a:cs typeface="Times New Roman" pitchFamily="18" charset="0"/>
              </a:rPr>
              <a:t>DM2 patients</a:t>
            </a:r>
          </a:p>
        </p:txBody>
      </p:sp>
    </p:spTree>
    <p:extLst>
      <p:ext uri="{BB962C8B-B14F-4D97-AF65-F5344CB8AC3E}">
        <p14:creationId xmlns:p14="http://schemas.microsoft.com/office/powerpoint/2010/main" val="412137897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884759"/>
            <a:ext cx="3529012" cy="22479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pic>
        <p:nvPicPr>
          <p:cNvPr id="11264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4315221"/>
            <a:ext cx="2151063" cy="2354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12645" name="Picture 7"/>
          <p:cNvPicPr>
            <a:picLocks noChangeAspect="1" noChangeArrowheads="1"/>
          </p:cNvPicPr>
          <p:nvPr/>
        </p:nvPicPr>
        <p:blipFill>
          <a:blip r:embed="rId4">
            <a:extLst>
              <a:ext uri="{28A0092B-C50C-407E-A947-70E740481C1C}">
                <a14:useLocalDpi xmlns:a14="http://schemas.microsoft.com/office/drawing/2010/main" val="0"/>
              </a:ext>
            </a:extLst>
          </a:blip>
          <a:srcRect l="932" t="1546" r="2356" b="7082"/>
          <a:stretch>
            <a:fillRect/>
          </a:stretch>
        </p:blipFill>
        <p:spPr bwMode="auto">
          <a:xfrm>
            <a:off x="4391025" y="3199209"/>
            <a:ext cx="4533900" cy="368617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pic>
        <p:nvPicPr>
          <p:cNvPr id="9" name="Immagin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504" y="764704"/>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163" y="786209"/>
            <a:ext cx="3529012" cy="219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olo 1"/>
          <p:cNvSpPr>
            <a:spLocks noGrp="1"/>
          </p:cNvSpPr>
          <p:nvPr>
            <p:ph type="title"/>
          </p:nvPr>
        </p:nvSpPr>
        <p:spPr>
          <a:xfrm>
            <a:off x="635680" y="269404"/>
            <a:ext cx="8153400" cy="990600"/>
          </a:xfrm>
        </p:spPr>
        <p:txBody>
          <a:bodyPr>
            <a:normAutofit/>
          </a:bodyPr>
          <a:lstStyle/>
          <a:p>
            <a:r>
              <a:rPr lang="it-IT" altLang="it-IT" sz="4000" dirty="0">
                <a:solidFill>
                  <a:srgbClr val="072C62"/>
                </a:solidFill>
                <a:latin typeface="Calibri" pitchFamily="34" charset="0"/>
                <a:cs typeface="Times New Roman" pitchFamily="18" charset="0"/>
              </a:rPr>
              <a:t>Bone </a:t>
            </a:r>
            <a:r>
              <a:rPr lang="it-IT" altLang="it-IT" sz="4000" dirty="0" err="1">
                <a:solidFill>
                  <a:srgbClr val="072C62"/>
                </a:solidFill>
                <a:latin typeface="Calibri" pitchFamily="34" charset="0"/>
                <a:cs typeface="Times New Roman" pitchFamily="18" charset="0"/>
              </a:rPr>
              <a:t>fractures</a:t>
            </a:r>
            <a:r>
              <a:rPr lang="it-IT" altLang="it-IT" sz="4000" dirty="0">
                <a:solidFill>
                  <a:srgbClr val="072C62"/>
                </a:solidFill>
                <a:latin typeface="Calibri" pitchFamily="34" charset="0"/>
                <a:cs typeface="Times New Roman" pitchFamily="18" charset="0"/>
              </a:rPr>
              <a:t> in </a:t>
            </a:r>
            <a:r>
              <a:rPr lang="it-IT" altLang="it-IT" sz="4000" dirty="0" smtClean="0">
                <a:solidFill>
                  <a:srgbClr val="072C62"/>
                </a:solidFill>
                <a:latin typeface="Calibri" pitchFamily="34" charset="0"/>
                <a:cs typeface="Times New Roman" pitchFamily="18" charset="0"/>
              </a:rPr>
              <a:t>DM2</a:t>
            </a:r>
            <a:endParaRPr lang="it-IT" dirty="0"/>
          </a:p>
        </p:txBody>
      </p:sp>
    </p:spTree>
    <p:extLst>
      <p:ext uri="{BB962C8B-B14F-4D97-AF65-F5344CB8AC3E}">
        <p14:creationId xmlns:p14="http://schemas.microsoft.com/office/powerpoint/2010/main" val="211340249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ChangeArrowheads="1"/>
          </p:cNvSpPr>
          <p:nvPr/>
        </p:nvSpPr>
        <p:spPr bwMode="auto">
          <a:xfrm>
            <a:off x="658813" y="1772816"/>
            <a:ext cx="7921625" cy="4384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nSpc>
                <a:spcPct val="120000"/>
              </a:lnSpc>
              <a:tabLst>
                <a:tab pos="457200" algn="l"/>
              </a:tabLst>
            </a:pPr>
            <a:r>
              <a:rPr lang="en-US" sz="1800" b="1" u="sng" dirty="0">
                <a:solidFill>
                  <a:srgbClr val="BC1B10"/>
                </a:solidFill>
                <a:latin typeface="Tahoma" charset="0"/>
              </a:rPr>
              <a:t>General remarks</a:t>
            </a:r>
          </a:p>
          <a:p>
            <a:pPr>
              <a:lnSpc>
                <a:spcPct val="120000"/>
              </a:lnSpc>
              <a:buFontTx/>
              <a:buChar char="•"/>
              <a:tabLst>
                <a:tab pos="457200" algn="l"/>
              </a:tabLst>
            </a:pPr>
            <a:r>
              <a:rPr lang="en-US" sz="1800" b="0" dirty="0">
                <a:latin typeface="Tahoma" charset="0"/>
              </a:rPr>
              <a:t> ~20% of women at risk for DM2 first symptoms </a:t>
            </a:r>
          </a:p>
          <a:p>
            <a:pPr>
              <a:lnSpc>
                <a:spcPct val="120000"/>
              </a:lnSpc>
              <a:tabLst>
                <a:tab pos="457200" algn="l"/>
              </a:tabLst>
            </a:pPr>
            <a:r>
              <a:rPr lang="en-US" sz="1800" b="0" dirty="0">
                <a:latin typeface="Tahoma" charset="0"/>
              </a:rPr>
              <a:t>   during pregnancy </a:t>
            </a:r>
          </a:p>
          <a:p>
            <a:pPr>
              <a:lnSpc>
                <a:spcPct val="120000"/>
              </a:lnSpc>
              <a:buFontTx/>
              <a:buChar char="•"/>
              <a:tabLst>
                <a:tab pos="457200" algn="l"/>
              </a:tabLst>
            </a:pPr>
            <a:r>
              <a:rPr lang="en-US" sz="1800" b="0" dirty="0">
                <a:latin typeface="Tahoma" charset="0"/>
              </a:rPr>
              <a:t> risk for DM2 progression in subsequent pregnancies</a:t>
            </a:r>
            <a:endParaRPr lang="de-DE" sz="1800" b="0" dirty="0">
              <a:latin typeface="Tahoma" charset="0"/>
            </a:endParaRPr>
          </a:p>
          <a:p>
            <a:pPr>
              <a:lnSpc>
                <a:spcPct val="120000"/>
              </a:lnSpc>
              <a:buFontTx/>
              <a:buChar char="•"/>
              <a:tabLst>
                <a:tab pos="457200" algn="l"/>
              </a:tabLst>
            </a:pPr>
            <a:r>
              <a:rPr lang="en-US" sz="1800" b="0" dirty="0">
                <a:latin typeface="Tahoma" charset="0"/>
              </a:rPr>
              <a:t> slight risk for obstetric complications in DM2  </a:t>
            </a:r>
          </a:p>
          <a:p>
            <a:pPr>
              <a:lnSpc>
                <a:spcPct val="120000"/>
              </a:lnSpc>
              <a:tabLst>
                <a:tab pos="457200" algn="l"/>
              </a:tabLst>
            </a:pPr>
            <a:r>
              <a:rPr lang="en-US" sz="1800" b="0" dirty="0">
                <a:latin typeface="Tahoma" charset="0"/>
              </a:rPr>
              <a:t>   with a favorable outcome.</a:t>
            </a:r>
          </a:p>
          <a:p>
            <a:pPr>
              <a:lnSpc>
                <a:spcPct val="120000"/>
              </a:lnSpc>
              <a:buFontTx/>
              <a:buChar char="•"/>
              <a:tabLst>
                <a:tab pos="457200" algn="l"/>
              </a:tabLst>
            </a:pPr>
            <a:r>
              <a:rPr lang="en-US" sz="1800" b="0" dirty="0">
                <a:latin typeface="Tahoma" charset="0"/>
              </a:rPr>
              <a:t> no hints for a “congenital” DM2 </a:t>
            </a:r>
            <a:endParaRPr lang="de-DE" sz="1800" b="0" dirty="0">
              <a:latin typeface="Tahoma" charset="0"/>
            </a:endParaRPr>
          </a:p>
          <a:p>
            <a:pPr>
              <a:lnSpc>
                <a:spcPct val="120000"/>
              </a:lnSpc>
              <a:tabLst>
                <a:tab pos="457200" algn="l"/>
              </a:tabLst>
            </a:pPr>
            <a:r>
              <a:rPr lang="en-US" sz="1800" b="1" u="sng" dirty="0">
                <a:solidFill>
                  <a:srgbClr val="BC1B10"/>
                </a:solidFill>
                <a:latin typeface="Tahoma" charset="0"/>
              </a:rPr>
              <a:t>Women with overt DM2 in pregnancy have</a:t>
            </a:r>
            <a:endParaRPr lang="en-US" sz="1800" b="1" dirty="0">
              <a:solidFill>
                <a:srgbClr val="BC1B10"/>
              </a:solidFill>
              <a:latin typeface="Tahoma" charset="0"/>
            </a:endParaRPr>
          </a:p>
          <a:p>
            <a:pPr>
              <a:lnSpc>
                <a:spcPct val="120000"/>
              </a:lnSpc>
              <a:buFontTx/>
              <a:buChar char="•"/>
              <a:tabLst>
                <a:tab pos="457200" algn="l"/>
              </a:tabLst>
            </a:pPr>
            <a:r>
              <a:rPr lang="en-US" sz="1800" b="0" dirty="0">
                <a:latin typeface="Tahoma" charset="0"/>
              </a:rPr>
              <a:t> a high risk for preterm labor and prematurity</a:t>
            </a:r>
          </a:p>
          <a:p>
            <a:pPr>
              <a:lnSpc>
                <a:spcPct val="120000"/>
              </a:lnSpc>
              <a:buFontTx/>
              <a:buChar char="•"/>
              <a:tabLst>
                <a:tab pos="457200" algn="l"/>
              </a:tabLst>
            </a:pPr>
            <a:r>
              <a:rPr lang="en-US" sz="1800" b="0" dirty="0">
                <a:latin typeface="Tahoma" charset="0"/>
              </a:rPr>
              <a:t> an increase in late abortions and low birth weight newborns</a:t>
            </a:r>
          </a:p>
          <a:p>
            <a:pPr>
              <a:lnSpc>
                <a:spcPct val="120000"/>
              </a:lnSpc>
              <a:tabLst>
                <a:tab pos="457200" algn="l"/>
              </a:tabLst>
            </a:pPr>
            <a:endParaRPr lang="en-US" sz="1800" b="0" dirty="0">
              <a:latin typeface="Tahoma" charset="0"/>
            </a:endParaRPr>
          </a:p>
          <a:p>
            <a:pPr algn="ctr">
              <a:lnSpc>
                <a:spcPct val="120000"/>
              </a:lnSpc>
              <a:tabLst>
                <a:tab pos="457200" algn="l"/>
              </a:tabLst>
            </a:pPr>
            <a:r>
              <a:rPr lang="en-US" sz="1800" dirty="0">
                <a:latin typeface="Tahoma" charset="0"/>
              </a:rPr>
              <a:t>Obstetric monitoring and delivery </a:t>
            </a:r>
          </a:p>
          <a:p>
            <a:pPr algn="ctr">
              <a:lnSpc>
                <a:spcPct val="120000"/>
              </a:lnSpc>
              <a:tabLst>
                <a:tab pos="457200" algn="l"/>
              </a:tabLst>
            </a:pPr>
            <a:r>
              <a:rPr lang="en-US" sz="1800" dirty="0">
                <a:latin typeface="Tahoma" charset="0"/>
              </a:rPr>
              <a:t>in centers with full perinatal facilities is recommended</a:t>
            </a:r>
          </a:p>
        </p:txBody>
      </p:sp>
      <p:sp>
        <p:nvSpPr>
          <p:cNvPr id="113666" name="Text Box 113"/>
          <p:cNvSpPr txBox="1">
            <a:spLocks noChangeArrowheads="1"/>
          </p:cNvSpPr>
          <p:nvPr/>
        </p:nvSpPr>
        <p:spPr bwMode="auto">
          <a:xfrm>
            <a:off x="5436096" y="6381328"/>
            <a:ext cx="35353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r>
              <a:rPr lang="de-DE" sz="1400" b="0" i="1" dirty="0" err="1">
                <a:latin typeface="Tahoma" charset="0"/>
              </a:rPr>
              <a:t>Rudnik</a:t>
            </a:r>
            <a:r>
              <a:rPr lang="de-DE" sz="1400" b="0" i="1" dirty="0">
                <a:latin typeface="Tahoma" charset="0"/>
              </a:rPr>
              <a:t>-Schöneborn et al. </a:t>
            </a:r>
            <a:r>
              <a:rPr lang="de-DE" sz="1400" b="0" i="1" dirty="0" err="1">
                <a:latin typeface="Tahoma" charset="0"/>
              </a:rPr>
              <a:t>Neurology</a:t>
            </a:r>
            <a:r>
              <a:rPr lang="de-DE" sz="1400" b="0" i="1" dirty="0">
                <a:latin typeface="Tahoma" charset="0"/>
              </a:rPr>
              <a:t> 2006</a:t>
            </a: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04" y="764704"/>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a:xfrm>
            <a:off x="658813" y="269404"/>
            <a:ext cx="8153400" cy="990600"/>
          </a:xfrm>
        </p:spPr>
        <p:txBody>
          <a:bodyPr>
            <a:noAutofit/>
          </a:bodyPr>
          <a:lstStyle/>
          <a:p>
            <a:pPr algn="ctr"/>
            <a:r>
              <a:rPr lang="it-IT" altLang="it-IT" sz="3600" dirty="0" err="1">
                <a:solidFill>
                  <a:srgbClr val="072C62"/>
                </a:solidFill>
                <a:latin typeface="Calibri" pitchFamily="34" charset="0"/>
                <a:cs typeface="Times New Roman" pitchFamily="18" charset="0"/>
              </a:rPr>
              <a:t>Pregnancies</a:t>
            </a:r>
            <a:r>
              <a:rPr lang="it-IT" altLang="it-IT" sz="3600" dirty="0">
                <a:solidFill>
                  <a:srgbClr val="072C62"/>
                </a:solidFill>
                <a:latin typeface="Calibri" pitchFamily="34" charset="0"/>
                <a:cs typeface="Times New Roman" pitchFamily="18" charset="0"/>
              </a:rPr>
              <a:t> in </a:t>
            </a:r>
            <a:r>
              <a:rPr lang="it-IT" altLang="it-IT" sz="3600" dirty="0" smtClean="0">
                <a:solidFill>
                  <a:srgbClr val="072C62"/>
                </a:solidFill>
                <a:latin typeface="Calibri" pitchFamily="34" charset="0"/>
                <a:cs typeface="Times New Roman" pitchFamily="18" charset="0"/>
              </a:rPr>
              <a:t>DM2</a:t>
            </a:r>
            <a:endParaRPr lang="it-IT" sz="3600" dirty="0">
              <a:solidFill>
                <a:srgbClr val="072C62"/>
              </a:solidFill>
            </a:endParaRPr>
          </a:p>
        </p:txBody>
      </p:sp>
    </p:spTree>
    <p:extLst>
      <p:ext uri="{BB962C8B-B14F-4D97-AF65-F5344CB8AC3E}">
        <p14:creationId xmlns:p14="http://schemas.microsoft.com/office/powerpoint/2010/main" val="357196918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3" name="Rectangle 3"/>
          <p:cNvSpPr>
            <a:spLocks noGrp="1" noChangeArrowheads="1"/>
          </p:cNvSpPr>
          <p:nvPr>
            <p:ph sz="quarter" idx="4294967295"/>
          </p:nvPr>
        </p:nvSpPr>
        <p:spPr>
          <a:xfrm>
            <a:off x="819150" y="1989138"/>
            <a:ext cx="8324850" cy="3365500"/>
          </a:xfrm>
        </p:spPr>
        <p:txBody>
          <a:bodyPr>
            <a:normAutofit fontScale="92500" lnSpcReduction="20000"/>
          </a:bodyPr>
          <a:lstStyle/>
          <a:p>
            <a:pPr eaLnBrk="1" hangingPunct="1">
              <a:buClr>
                <a:schemeClr val="tx1"/>
              </a:buClr>
              <a:buFont typeface="Wingdings" charset="0"/>
              <a:buNone/>
            </a:pPr>
            <a:r>
              <a:rPr lang="de-DE" sz="2500" dirty="0">
                <a:latin typeface="Tahoma" charset="0"/>
              </a:rPr>
              <a:t>29 </a:t>
            </a:r>
            <a:r>
              <a:rPr lang="de-DE" sz="2500" dirty="0" err="1">
                <a:latin typeface="Tahoma" charset="0"/>
              </a:rPr>
              <a:t>of</a:t>
            </a:r>
            <a:r>
              <a:rPr lang="de-DE" sz="2500" dirty="0">
                <a:latin typeface="Tahoma" charset="0"/>
              </a:rPr>
              <a:t> 121 </a:t>
            </a:r>
            <a:r>
              <a:rPr lang="de-DE" sz="2500" dirty="0" err="1">
                <a:latin typeface="Tahoma" charset="0"/>
              </a:rPr>
              <a:t>patients</a:t>
            </a:r>
            <a:r>
              <a:rPr lang="de-DE" sz="2500" dirty="0">
                <a:latin typeface="Tahoma" charset="0"/>
              </a:rPr>
              <a:t> </a:t>
            </a:r>
            <a:r>
              <a:rPr lang="de-DE" sz="2500" dirty="0" err="1">
                <a:latin typeface="Tahoma" charset="0"/>
              </a:rPr>
              <a:t>with</a:t>
            </a:r>
            <a:r>
              <a:rPr lang="de-DE" sz="2500" dirty="0">
                <a:latin typeface="Tahoma" charset="0"/>
              </a:rPr>
              <a:t> a total </a:t>
            </a:r>
            <a:r>
              <a:rPr lang="de-DE" sz="2500" dirty="0" err="1">
                <a:latin typeface="Tahoma" charset="0"/>
              </a:rPr>
              <a:t>of</a:t>
            </a:r>
            <a:r>
              <a:rPr lang="de-DE" sz="2500" dirty="0">
                <a:latin typeface="Tahoma" charset="0"/>
              </a:rPr>
              <a:t> 340 </a:t>
            </a:r>
            <a:r>
              <a:rPr lang="de-DE" sz="2500" dirty="0" err="1">
                <a:latin typeface="Tahoma" charset="0"/>
              </a:rPr>
              <a:t>operations</a:t>
            </a:r>
            <a:r>
              <a:rPr lang="de-DE" sz="2500" dirty="0">
                <a:latin typeface="Tahoma" charset="0"/>
              </a:rPr>
              <a:t> </a:t>
            </a:r>
          </a:p>
          <a:p>
            <a:pPr eaLnBrk="1" hangingPunct="1">
              <a:buClr>
                <a:schemeClr val="tx1"/>
              </a:buClr>
              <a:buFont typeface="Wingdings" charset="0"/>
              <a:buNone/>
            </a:pPr>
            <a:r>
              <a:rPr lang="de-DE" sz="2500" dirty="0" err="1">
                <a:latin typeface="Tahoma" charset="0"/>
              </a:rPr>
              <a:t>reported</a:t>
            </a:r>
            <a:r>
              <a:rPr lang="de-DE" sz="2500" dirty="0">
                <a:latin typeface="Tahoma" charset="0"/>
              </a:rPr>
              <a:t> on </a:t>
            </a:r>
            <a:r>
              <a:rPr lang="de-DE" sz="2500" dirty="0" err="1">
                <a:latin typeface="Tahoma" charset="0"/>
              </a:rPr>
              <a:t>complications</a:t>
            </a:r>
            <a:r>
              <a:rPr lang="de-DE" sz="2500" dirty="0">
                <a:latin typeface="Tahoma" charset="0"/>
              </a:rPr>
              <a:t> </a:t>
            </a:r>
          </a:p>
          <a:p>
            <a:pPr eaLnBrk="1" hangingPunct="1">
              <a:buClr>
                <a:schemeClr val="tx1"/>
              </a:buClr>
              <a:buFont typeface="Wingdings" charset="0"/>
              <a:buChar char="§"/>
            </a:pPr>
            <a:endParaRPr lang="de-DE" sz="2500" dirty="0">
              <a:latin typeface="Tahoma" charset="0"/>
            </a:endParaRPr>
          </a:p>
          <a:p>
            <a:pPr lvl="1" eaLnBrk="1" hangingPunct="1">
              <a:buClr>
                <a:schemeClr val="tx1"/>
              </a:buClr>
              <a:buFont typeface="Wingdings" charset="0"/>
              <a:buChar char="§"/>
            </a:pPr>
            <a:r>
              <a:rPr lang="de-DE" sz="2200" dirty="0">
                <a:latin typeface="Tahoma" charset="0"/>
              </a:rPr>
              <a:t>  27  </a:t>
            </a:r>
            <a:r>
              <a:rPr lang="de-DE" sz="2200" dirty="0" err="1">
                <a:latin typeface="Tahoma" charset="0"/>
              </a:rPr>
              <a:t>minor</a:t>
            </a:r>
            <a:r>
              <a:rPr lang="de-DE" sz="2200" dirty="0">
                <a:latin typeface="Tahoma" charset="0"/>
              </a:rPr>
              <a:t> </a:t>
            </a:r>
            <a:r>
              <a:rPr lang="de-DE" sz="2200" dirty="0" err="1">
                <a:latin typeface="Tahoma" charset="0"/>
              </a:rPr>
              <a:t>side</a:t>
            </a:r>
            <a:r>
              <a:rPr lang="de-DE" sz="2200" dirty="0">
                <a:latin typeface="Tahoma" charset="0"/>
              </a:rPr>
              <a:t> </a:t>
            </a:r>
            <a:r>
              <a:rPr lang="de-DE" sz="2200" dirty="0" err="1">
                <a:latin typeface="Tahoma" charset="0"/>
              </a:rPr>
              <a:t>effects</a:t>
            </a:r>
            <a:endParaRPr lang="de-DE" sz="2200" dirty="0">
              <a:latin typeface="Tahoma" charset="0"/>
            </a:endParaRPr>
          </a:p>
          <a:p>
            <a:pPr lvl="2" eaLnBrk="1" hangingPunct="1">
              <a:buClr>
                <a:schemeClr val="tx1"/>
              </a:buClr>
              <a:buFont typeface="Wingdings" charset="0"/>
              <a:buChar char="§"/>
            </a:pPr>
            <a:r>
              <a:rPr lang="de-DE" sz="1800" dirty="0">
                <a:latin typeface="Tahoma" charset="0"/>
              </a:rPr>
              <a:t> Übelkeit und Erbrechen 		(9 </a:t>
            </a:r>
            <a:r>
              <a:rPr lang="de-DE" sz="1800" dirty="0" err="1">
                <a:latin typeface="Tahoma" charset="0"/>
              </a:rPr>
              <a:t>patients</a:t>
            </a:r>
            <a:r>
              <a:rPr lang="de-DE" sz="1800" dirty="0">
                <a:latin typeface="Tahoma" charset="0"/>
              </a:rPr>
              <a:t>)</a:t>
            </a:r>
          </a:p>
          <a:p>
            <a:pPr lvl="2" eaLnBrk="1" hangingPunct="1">
              <a:buClr>
                <a:schemeClr val="tx1"/>
              </a:buClr>
              <a:buFont typeface="Wingdings" charset="0"/>
              <a:buChar char="§"/>
            </a:pPr>
            <a:r>
              <a:rPr lang="de-DE" sz="1800" dirty="0">
                <a:latin typeface="Tahoma" charset="0"/>
              </a:rPr>
              <a:t> Muskelschwäche und Schmerzen (8 </a:t>
            </a:r>
            <a:r>
              <a:rPr lang="de-DE" sz="1800" dirty="0" err="1">
                <a:latin typeface="Tahoma" charset="0"/>
              </a:rPr>
              <a:t>patients</a:t>
            </a:r>
            <a:r>
              <a:rPr lang="de-DE" sz="1800" dirty="0">
                <a:latin typeface="Tahoma" charset="0"/>
              </a:rPr>
              <a:t>)</a:t>
            </a:r>
          </a:p>
          <a:p>
            <a:pPr lvl="2" eaLnBrk="1" hangingPunct="1">
              <a:buClr>
                <a:schemeClr val="tx1"/>
              </a:buClr>
              <a:buFont typeface="Wingdings" charset="0"/>
              <a:buChar char="§"/>
            </a:pPr>
            <a:r>
              <a:rPr lang="de-DE" sz="1800" dirty="0">
                <a:latin typeface="Tahoma" charset="0"/>
              </a:rPr>
              <a:t> Verlängerte Wirkung der Narkose (7 </a:t>
            </a:r>
            <a:r>
              <a:rPr lang="de-DE" sz="1800" dirty="0" err="1">
                <a:latin typeface="Tahoma" charset="0"/>
              </a:rPr>
              <a:t>patients</a:t>
            </a:r>
            <a:r>
              <a:rPr lang="de-DE" sz="1800" dirty="0">
                <a:latin typeface="Tahoma" charset="0"/>
              </a:rPr>
              <a:t>)</a:t>
            </a:r>
          </a:p>
          <a:p>
            <a:pPr lvl="2" eaLnBrk="1" hangingPunct="1">
              <a:buClr>
                <a:schemeClr val="tx1"/>
              </a:buClr>
              <a:buFont typeface="Wingdings" charset="0"/>
              <a:buChar char="§"/>
            </a:pPr>
            <a:r>
              <a:rPr lang="de-DE" sz="1800" dirty="0">
                <a:latin typeface="Tahoma" charset="0"/>
              </a:rPr>
              <a:t> Kreislaufprobleme		 (4 </a:t>
            </a:r>
            <a:r>
              <a:rPr lang="de-DE" sz="1800" dirty="0" err="1">
                <a:latin typeface="Tahoma" charset="0"/>
              </a:rPr>
              <a:t>patients</a:t>
            </a:r>
            <a:r>
              <a:rPr lang="de-DE" sz="1800" dirty="0">
                <a:latin typeface="Tahoma" charset="0"/>
              </a:rPr>
              <a:t>)</a:t>
            </a:r>
          </a:p>
          <a:p>
            <a:pPr lvl="2" eaLnBrk="1" hangingPunct="1">
              <a:buClr>
                <a:schemeClr val="tx1"/>
              </a:buClr>
              <a:buFont typeface="Wingdings" charset="0"/>
              <a:buChar char="§"/>
            </a:pPr>
            <a:r>
              <a:rPr lang="de-DE" sz="1800" dirty="0">
                <a:latin typeface="Tahoma" charset="0"/>
              </a:rPr>
              <a:t> Kurzatmigkeit			 (4 </a:t>
            </a:r>
            <a:r>
              <a:rPr lang="de-DE" sz="1800" dirty="0" err="1">
                <a:latin typeface="Tahoma" charset="0"/>
              </a:rPr>
              <a:t>patients</a:t>
            </a:r>
            <a:r>
              <a:rPr lang="de-DE" sz="1800" dirty="0">
                <a:latin typeface="Tahoma" charset="0"/>
              </a:rPr>
              <a:t>)</a:t>
            </a:r>
          </a:p>
          <a:p>
            <a:pPr lvl="1" eaLnBrk="1" hangingPunct="1">
              <a:buClr>
                <a:schemeClr val="tx1"/>
              </a:buClr>
              <a:buFont typeface="Wingdings" charset="0"/>
              <a:buChar char="§"/>
            </a:pPr>
            <a:r>
              <a:rPr lang="de-DE" sz="2400" b="1" dirty="0">
                <a:solidFill>
                  <a:srgbClr val="BC1B10"/>
                </a:solidFill>
                <a:latin typeface="Tahoma" charset="0"/>
              </a:rPr>
              <a:t>  2 </a:t>
            </a:r>
            <a:r>
              <a:rPr lang="de-DE" sz="2400" b="1" dirty="0" err="1">
                <a:solidFill>
                  <a:srgbClr val="BC1B10"/>
                </a:solidFill>
                <a:latin typeface="Tahoma" charset="0"/>
              </a:rPr>
              <a:t>severe</a:t>
            </a:r>
            <a:r>
              <a:rPr lang="de-DE" sz="2400" b="1" dirty="0">
                <a:solidFill>
                  <a:srgbClr val="BC1B10"/>
                </a:solidFill>
                <a:latin typeface="Tahoma" charset="0"/>
              </a:rPr>
              <a:t> </a:t>
            </a:r>
            <a:r>
              <a:rPr lang="de-DE" sz="2400" b="1" dirty="0" err="1">
                <a:solidFill>
                  <a:srgbClr val="BC1B10"/>
                </a:solidFill>
                <a:latin typeface="Tahoma" charset="0"/>
              </a:rPr>
              <a:t>complications</a:t>
            </a:r>
            <a:r>
              <a:rPr lang="de-DE" sz="2400" b="1" dirty="0">
                <a:solidFill>
                  <a:srgbClr val="BC1B10"/>
                </a:solidFill>
                <a:latin typeface="Tahoma" charset="0"/>
              </a:rPr>
              <a:t> ( 0.6%)</a:t>
            </a:r>
          </a:p>
          <a:p>
            <a:pPr lvl="2" eaLnBrk="1" hangingPunct="1">
              <a:buClr>
                <a:schemeClr val="tx1"/>
              </a:buClr>
              <a:buFont typeface="Wingdings" charset="0"/>
              <a:buChar char="§"/>
            </a:pPr>
            <a:endParaRPr lang="de-DE" b="1" dirty="0">
              <a:latin typeface="Tahoma" charset="0"/>
            </a:endParaRPr>
          </a:p>
          <a:p>
            <a:pPr lvl="2" eaLnBrk="1" hangingPunct="1">
              <a:buClr>
                <a:schemeClr val="tx1"/>
              </a:buClr>
              <a:buFont typeface="Wingdings" charset="0"/>
              <a:buNone/>
            </a:pPr>
            <a:endParaRPr lang="de-DE" sz="1800" dirty="0">
              <a:latin typeface="Arial" charset="0"/>
            </a:endParaRPr>
          </a:p>
        </p:txBody>
      </p:sp>
      <p:sp>
        <p:nvSpPr>
          <p:cNvPr id="115715" name="Rectangle 4"/>
          <p:cNvSpPr>
            <a:spLocks noChangeArrowheads="1"/>
          </p:cNvSpPr>
          <p:nvPr/>
        </p:nvSpPr>
        <p:spPr bwMode="auto">
          <a:xfrm>
            <a:off x="5796136" y="6402814"/>
            <a:ext cx="32135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r" eaLnBrk="0" hangingPunct="0"/>
            <a:r>
              <a:rPr lang="en-US" sz="1600" i="1" dirty="0"/>
              <a:t> </a:t>
            </a:r>
            <a:r>
              <a:rPr lang="de-DE" sz="1600" i="1" dirty="0" err="1" smtClean="0">
                <a:cs typeface="Times New Roman" charset="0"/>
              </a:rPr>
              <a:t>Kirzinger</a:t>
            </a:r>
            <a:r>
              <a:rPr lang="de-DE" sz="1600" i="1" dirty="0" smtClean="0">
                <a:cs typeface="Times New Roman" charset="0"/>
              </a:rPr>
              <a:t> </a:t>
            </a:r>
            <a:r>
              <a:rPr lang="de-DE" sz="1600" i="1" dirty="0">
                <a:cs typeface="Times New Roman" charset="0"/>
              </a:rPr>
              <a:t>L, et al. </a:t>
            </a:r>
            <a:r>
              <a:rPr lang="en-GB" sz="1600" i="1" dirty="0" err="1">
                <a:cs typeface="Times New Roman" charset="0"/>
              </a:rPr>
              <a:t>Eur</a:t>
            </a:r>
            <a:r>
              <a:rPr lang="en-GB" sz="1600" i="1" dirty="0">
                <a:cs typeface="Times New Roman" charset="0"/>
              </a:rPr>
              <a:t> J. </a:t>
            </a:r>
            <a:r>
              <a:rPr lang="en-GB" sz="1600" i="1" dirty="0" err="1">
                <a:cs typeface="Times New Roman" charset="0"/>
              </a:rPr>
              <a:t>Neurol</a:t>
            </a:r>
            <a:r>
              <a:rPr lang="en-GB" sz="1600" i="1" dirty="0">
                <a:cs typeface="Times New Roman" charset="0"/>
              </a:rPr>
              <a:t> 2010 </a:t>
            </a:r>
            <a:endParaRPr lang="en-GB" sz="2400" i="1" dirty="0"/>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64704"/>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olo 7"/>
          <p:cNvSpPr>
            <a:spLocks noGrp="1" noChangeArrowheads="1"/>
          </p:cNvSpPr>
          <p:nvPr>
            <p:ph type="title"/>
          </p:nvPr>
        </p:nvSpPr>
        <p:spPr bwMode="auto">
          <a:xfrm>
            <a:off x="609600" y="400735"/>
            <a:ext cx="815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it-IT" altLang="it-IT" sz="3600" dirty="0" err="1" smtClean="0">
                <a:solidFill>
                  <a:srgbClr val="072C62"/>
                </a:solidFill>
                <a:latin typeface="Calibri" pitchFamily="34" charset="0"/>
                <a:cs typeface="Times New Roman" pitchFamily="18" charset="0"/>
              </a:rPr>
              <a:t>Anaesthesia</a:t>
            </a:r>
            <a:r>
              <a:rPr lang="it-IT" altLang="it-IT" sz="3600" dirty="0" smtClean="0">
                <a:solidFill>
                  <a:srgbClr val="072C62"/>
                </a:solidFill>
                <a:latin typeface="Calibri" pitchFamily="34" charset="0"/>
                <a:cs typeface="Times New Roman" pitchFamily="18" charset="0"/>
              </a:rPr>
              <a:t> and DM2</a:t>
            </a:r>
          </a:p>
        </p:txBody>
      </p:sp>
    </p:spTree>
    <p:extLst>
      <p:ext uri="{BB962C8B-B14F-4D97-AF65-F5344CB8AC3E}">
        <p14:creationId xmlns:p14="http://schemas.microsoft.com/office/powerpoint/2010/main" val="122063903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651445" y="1412776"/>
            <a:ext cx="7841110" cy="5369148"/>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04" y="764704"/>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olo 2"/>
          <p:cNvSpPr>
            <a:spLocks noGrp="1"/>
          </p:cNvSpPr>
          <p:nvPr>
            <p:ph type="title"/>
          </p:nvPr>
        </p:nvSpPr>
        <p:spPr/>
        <p:txBody>
          <a:bodyPr>
            <a:normAutofit fontScale="90000"/>
          </a:bodyPr>
          <a:lstStyle/>
          <a:p>
            <a:pPr algn="ctr"/>
            <a:r>
              <a:rPr lang="it-IT" altLang="it-IT" sz="3600" dirty="0" smtClean="0">
                <a:solidFill>
                  <a:srgbClr val="072C62"/>
                </a:solidFill>
                <a:latin typeface="Calibri" pitchFamily="34" charset="0"/>
                <a:cs typeface="Times New Roman" pitchFamily="18" charset="0"/>
              </a:rPr>
              <a:t>          </a:t>
            </a:r>
            <a:r>
              <a:rPr lang="it-IT" altLang="it-IT" sz="4000" dirty="0" err="1" smtClean="0">
                <a:solidFill>
                  <a:srgbClr val="072C62"/>
                </a:solidFill>
                <a:latin typeface="Calibri" pitchFamily="34" charset="0"/>
                <a:cs typeface="Times New Roman" pitchFamily="18" charset="0"/>
              </a:rPr>
              <a:t>Frequency</a:t>
            </a:r>
            <a:r>
              <a:rPr lang="it-IT" altLang="it-IT" sz="4000" dirty="0" smtClean="0">
                <a:solidFill>
                  <a:srgbClr val="072C62"/>
                </a:solidFill>
                <a:latin typeface="Calibri" pitchFamily="34" charset="0"/>
                <a:cs typeface="Times New Roman" pitchFamily="18" charset="0"/>
              </a:rPr>
              <a:t> </a:t>
            </a:r>
            <a:r>
              <a:rPr lang="it-IT" altLang="it-IT" sz="4000" dirty="0">
                <a:solidFill>
                  <a:srgbClr val="072C62"/>
                </a:solidFill>
                <a:latin typeface="Calibri" pitchFamily="34" charset="0"/>
                <a:cs typeface="Times New Roman" pitchFamily="18" charset="0"/>
              </a:rPr>
              <a:t>of </a:t>
            </a:r>
            <a:r>
              <a:rPr lang="it-IT" altLang="it-IT" sz="4000" dirty="0" err="1">
                <a:solidFill>
                  <a:srgbClr val="072C62"/>
                </a:solidFill>
                <a:latin typeface="Calibri" pitchFamily="34" charset="0"/>
                <a:cs typeface="Times New Roman" pitchFamily="18" charset="0"/>
              </a:rPr>
              <a:t>clinical</a:t>
            </a:r>
            <a:r>
              <a:rPr lang="it-IT" altLang="it-IT" sz="4000" dirty="0">
                <a:solidFill>
                  <a:srgbClr val="072C62"/>
                </a:solidFill>
                <a:latin typeface="Calibri" pitchFamily="34" charset="0"/>
                <a:cs typeface="Times New Roman" pitchFamily="18" charset="0"/>
              </a:rPr>
              <a:t> </a:t>
            </a:r>
            <a:r>
              <a:rPr lang="it-IT" altLang="it-IT" sz="4000" dirty="0" smtClean="0">
                <a:solidFill>
                  <a:srgbClr val="072C62"/>
                </a:solidFill>
                <a:latin typeface="Calibri" pitchFamily="34" charset="0"/>
                <a:cs typeface="Times New Roman" pitchFamily="18" charset="0"/>
              </a:rPr>
              <a:t>symptoms</a:t>
            </a:r>
            <a:r>
              <a:rPr lang="it-IT" altLang="it-IT" dirty="0" smtClean="0">
                <a:solidFill>
                  <a:schemeClr val="bg1"/>
                </a:solidFill>
                <a:latin typeface="Calibri" pitchFamily="34" charset="0"/>
                <a:cs typeface="Times New Roman" pitchFamily="18" charset="0"/>
              </a:rPr>
              <a:t>iDM2</a:t>
            </a:r>
            <a:endParaRPr lang="it-IT" sz="4000" dirty="0"/>
          </a:p>
        </p:txBody>
      </p:sp>
    </p:spTree>
    <p:extLst>
      <p:ext uri="{BB962C8B-B14F-4D97-AF65-F5344CB8AC3E}">
        <p14:creationId xmlns:p14="http://schemas.microsoft.com/office/powerpoint/2010/main" val="199763886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feld 2"/>
          <p:cNvSpPr txBox="1">
            <a:spLocks noChangeArrowheads="1"/>
          </p:cNvSpPr>
          <p:nvPr/>
        </p:nvSpPr>
        <p:spPr bwMode="auto">
          <a:xfrm>
            <a:off x="611187" y="1628800"/>
            <a:ext cx="7921625" cy="40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marL="457200" lvl="1" indent="0" algn="ctr" eaLnBrk="1" hangingPunct="1">
              <a:lnSpc>
                <a:spcPct val="90000"/>
              </a:lnSpc>
              <a:spcBef>
                <a:spcPct val="20000"/>
              </a:spcBef>
              <a:buClr>
                <a:schemeClr val="tx1"/>
              </a:buClr>
              <a:defRPr/>
            </a:pPr>
            <a:r>
              <a:rPr lang="en-US" sz="2200" dirty="0">
                <a:solidFill>
                  <a:srgbClr val="BC1B10"/>
                </a:solidFill>
                <a:latin typeface="Tahoma" charset="0"/>
                <a:cs typeface="+mn-cs"/>
              </a:rPr>
              <a:t>Age of onset correlated to frequency</a:t>
            </a:r>
          </a:p>
        </p:txBody>
      </p:sp>
      <p:sp>
        <p:nvSpPr>
          <p:cNvPr id="79875" name="AutoShape 5"/>
          <p:cNvSpPr>
            <a:spLocks noChangeAspect="1" noChangeArrowheads="1"/>
          </p:cNvSpPr>
          <p:nvPr/>
        </p:nvSpPr>
        <p:spPr bwMode="auto">
          <a:xfrm>
            <a:off x="0" y="333375"/>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z="1800"/>
          </a:p>
        </p:txBody>
      </p:sp>
      <p:pic>
        <p:nvPicPr>
          <p:cNvPr id="3" name="Immagine 2"/>
          <p:cNvPicPr>
            <a:picLocks noChangeAspect="1"/>
          </p:cNvPicPr>
          <p:nvPr/>
        </p:nvPicPr>
        <p:blipFill>
          <a:blip r:embed="rId2"/>
          <a:stretch>
            <a:fillRect/>
          </a:stretch>
        </p:blipFill>
        <p:spPr>
          <a:xfrm>
            <a:off x="0" y="2132856"/>
            <a:ext cx="9144000" cy="4070791"/>
          </a:xfrm>
          <a:prstGeom prst="rect">
            <a:avLst/>
          </a:prstGeom>
        </p:spPr>
      </p:pic>
      <p:pic>
        <p:nvPicPr>
          <p:cNvPr id="9" name="Immagin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04" y="764704"/>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olo 9"/>
          <p:cNvSpPr>
            <a:spLocks noGrp="1" noChangeArrowheads="1"/>
          </p:cNvSpPr>
          <p:nvPr>
            <p:ph type="title"/>
          </p:nvPr>
        </p:nvSpPr>
        <p:spPr bwMode="auto">
          <a:xfrm>
            <a:off x="609600" y="400735"/>
            <a:ext cx="815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it-IT" altLang="it-IT" sz="3600" dirty="0" err="1" smtClean="0">
                <a:solidFill>
                  <a:srgbClr val="072C62"/>
                </a:solidFill>
                <a:latin typeface="Calibri" pitchFamily="34" charset="0"/>
                <a:cs typeface="Times New Roman" pitchFamily="18" charset="0"/>
              </a:rPr>
              <a:t>Clinical</a:t>
            </a:r>
            <a:r>
              <a:rPr lang="it-IT" altLang="it-IT" sz="3600" dirty="0" smtClean="0">
                <a:solidFill>
                  <a:srgbClr val="072C62"/>
                </a:solidFill>
                <a:latin typeface="Calibri" pitchFamily="34" charset="0"/>
                <a:cs typeface="Times New Roman" pitchFamily="18" charset="0"/>
              </a:rPr>
              <a:t> </a:t>
            </a:r>
            <a:r>
              <a:rPr lang="it-IT" altLang="it-IT" sz="3600" dirty="0" err="1" smtClean="0">
                <a:solidFill>
                  <a:srgbClr val="072C62"/>
                </a:solidFill>
                <a:latin typeface="Calibri" pitchFamily="34" charset="0"/>
                <a:cs typeface="Times New Roman" pitchFamily="18" charset="0"/>
              </a:rPr>
              <a:t>symptoms</a:t>
            </a:r>
            <a:r>
              <a:rPr lang="it-IT" altLang="it-IT" sz="3600" dirty="0" smtClean="0">
                <a:solidFill>
                  <a:srgbClr val="072C62"/>
                </a:solidFill>
                <a:latin typeface="Calibri" pitchFamily="34" charset="0"/>
                <a:cs typeface="Times New Roman" pitchFamily="18" charset="0"/>
              </a:rPr>
              <a:t> in DM2</a:t>
            </a:r>
          </a:p>
        </p:txBody>
      </p:sp>
    </p:spTree>
    <p:extLst>
      <p:ext uri="{BB962C8B-B14F-4D97-AF65-F5344CB8AC3E}">
        <p14:creationId xmlns:p14="http://schemas.microsoft.com/office/powerpoint/2010/main" val="332465113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3936947846"/>
              </p:ext>
            </p:extLst>
          </p:nvPr>
        </p:nvGraphicFramePr>
        <p:xfrm>
          <a:off x="1242219" y="2780928"/>
          <a:ext cx="6659562" cy="3529015"/>
        </p:xfrm>
        <a:graphic>
          <a:graphicData uri="http://schemas.openxmlformats.org/drawingml/2006/table">
            <a:tbl>
              <a:tblPr/>
              <a:tblGrid>
                <a:gridCol w="3465512"/>
                <a:gridCol w="3194050"/>
              </a:tblGrid>
              <a:tr h="36036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5286375" algn="l"/>
                        </a:tabLst>
                      </a:pPr>
                      <a:endParaRPr kumimoji="0" lang="en-GB" sz="2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286375" algn="l"/>
                        </a:tabLst>
                      </a:pPr>
                      <a:r>
                        <a:rPr kumimoji="0" lang="en-US" sz="2000" b="1" i="0" u="none" strike="noStrike" cap="none" normalizeH="0" baseline="0" smtClean="0">
                          <a:ln>
                            <a:noFill/>
                          </a:ln>
                          <a:solidFill>
                            <a:schemeClr val="tx1"/>
                          </a:solidFill>
                          <a:effectLst/>
                          <a:latin typeface="Arial" pitchFamily="34" charset="0"/>
                          <a:ea typeface="SimSun" pitchFamily="2" charset="-122"/>
                          <a:cs typeface="Arial" pitchFamily="34" charset="0"/>
                        </a:rPr>
                        <a:t>DM2 patients</a:t>
                      </a:r>
                      <a:endParaRPr kumimoji="0" lang="de-DE" sz="2000" b="1"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877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5286375" algn="l"/>
                        </a:tabLst>
                      </a:pPr>
                      <a:r>
                        <a:rPr kumimoji="0" lang="en-US" sz="2000" b="1" i="0" u="none" strike="noStrike" cap="none" normalizeH="0" baseline="0" smtClean="0">
                          <a:ln>
                            <a:noFill/>
                          </a:ln>
                          <a:solidFill>
                            <a:schemeClr val="tx1"/>
                          </a:solidFill>
                          <a:effectLst/>
                          <a:latin typeface="Arial" pitchFamily="34" charset="0"/>
                          <a:ea typeface="SimSun" pitchFamily="2" charset="-122"/>
                          <a:cs typeface="Arial" pitchFamily="34" charset="0"/>
                        </a:rPr>
                        <a:t>Mobility device (total)</a:t>
                      </a:r>
                      <a:endParaRPr kumimoji="0" lang="de-DE" sz="2000" b="1"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286375" algn="l"/>
                        </a:tabLst>
                      </a:pPr>
                      <a:r>
                        <a:rPr kumimoji="0" lang="en-US" sz="2000" b="0" i="0" u="none" strike="noStrike" cap="none" normalizeH="0" baseline="0" smtClean="0">
                          <a:ln>
                            <a:noFill/>
                          </a:ln>
                          <a:solidFill>
                            <a:srgbClr val="FF0000"/>
                          </a:solidFill>
                          <a:effectLst/>
                          <a:latin typeface="Arial" pitchFamily="34" charset="0"/>
                          <a:ea typeface="SimSun" pitchFamily="2" charset="-122"/>
                          <a:cs typeface="Arial" pitchFamily="34" charset="0"/>
                        </a:rPr>
                        <a:t>30.1 %</a:t>
                      </a:r>
                      <a:endParaRPr kumimoji="0" lang="de-DE" sz="2000" b="0" i="0" u="none" strike="noStrike" cap="none" normalizeH="0" baseline="0" smtClean="0">
                        <a:ln>
                          <a:noFill/>
                        </a:ln>
                        <a:solidFill>
                          <a:srgbClr val="FF0000"/>
                        </a:solidFill>
                        <a:effectLst/>
                        <a:latin typeface="Arial" pitchFamily="34" charset="0"/>
                        <a:ea typeface="SimSun" pitchFamily="2" charset="-122"/>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195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5286375" algn="l"/>
                        </a:tabLst>
                      </a:pPr>
                      <a:r>
                        <a:rPr kumimoji="0" lang="en-US" sz="2000" b="0" i="0" u="none" strike="noStrike" cap="none" normalizeH="0" baseline="0" smtClean="0">
                          <a:ln>
                            <a:noFill/>
                          </a:ln>
                          <a:solidFill>
                            <a:schemeClr val="tx1"/>
                          </a:solidFill>
                          <a:effectLst/>
                          <a:latin typeface="Arial" pitchFamily="34" charset="0"/>
                          <a:ea typeface="SimSun" pitchFamily="2" charset="-122"/>
                          <a:cs typeface="Arial" pitchFamily="34" charset="0"/>
                        </a:rPr>
                        <a:t>Cane</a:t>
                      </a:r>
                      <a:endParaRPr kumimoji="0" lang="de-DE" sz="20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286375" algn="l"/>
                        </a:tabLst>
                      </a:pPr>
                      <a:r>
                        <a:rPr kumimoji="0" lang="en-US" sz="2000" b="0" i="0" u="none" strike="noStrike" cap="none" normalizeH="0" baseline="0" smtClean="0">
                          <a:ln>
                            <a:noFill/>
                          </a:ln>
                          <a:solidFill>
                            <a:schemeClr val="tx1"/>
                          </a:solidFill>
                          <a:effectLst/>
                          <a:latin typeface="Arial" pitchFamily="34" charset="0"/>
                          <a:ea typeface="SimSun" pitchFamily="2" charset="-122"/>
                          <a:cs typeface="Arial" pitchFamily="34" charset="0"/>
                        </a:rPr>
                        <a:t>20.1 %</a:t>
                      </a:r>
                      <a:endParaRPr kumimoji="0" lang="de-DE" sz="20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36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5286375" algn="l"/>
                        </a:tabLst>
                      </a:pPr>
                      <a:r>
                        <a:rPr kumimoji="0" lang="en-US" sz="2000" b="0" i="0" u="none" strike="noStrike" cap="none" normalizeH="0" baseline="0" smtClean="0">
                          <a:ln>
                            <a:noFill/>
                          </a:ln>
                          <a:solidFill>
                            <a:schemeClr val="tx1"/>
                          </a:solidFill>
                          <a:effectLst/>
                          <a:latin typeface="Arial" pitchFamily="34" charset="0"/>
                          <a:ea typeface="SimSun" pitchFamily="2" charset="-122"/>
                          <a:cs typeface="Arial" pitchFamily="34" charset="0"/>
                        </a:rPr>
                        <a:t>Walker</a:t>
                      </a:r>
                      <a:endParaRPr kumimoji="0" lang="de-DE" sz="20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286375" algn="l"/>
                        </a:tabLst>
                      </a:pPr>
                      <a:r>
                        <a:rPr kumimoji="0" lang="en-US" sz="2000" b="0" i="0" u="none" strike="noStrike" cap="none" normalizeH="0" baseline="0" smtClean="0">
                          <a:ln>
                            <a:noFill/>
                          </a:ln>
                          <a:solidFill>
                            <a:schemeClr val="tx1"/>
                          </a:solidFill>
                          <a:effectLst/>
                          <a:latin typeface="Arial" pitchFamily="34" charset="0"/>
                          <a:ea typeface="SimSun" pitchFamily="2" charset="-122"/>
                          <a:cs typeface="Arial" pitchFamily="34" charset="0"/>
                        </a:rPr>
                        <a:t>10.4 %</a:t>
                      </a:r>
                      <a:endParaRPr kumimoji="0" lang="de-DE" sz="20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877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5286375" algn="l"/>
                        </a:tabLst>
                      </a:pPr>
                      <a:r>
                        <a:rPr kumimoji="0" lang="en-US" sz="2000" b="0" i="0" u="none" strike="noStrike" cap="none" normalizeH="0" baseline="0" smtClean="0">
                          <a:ln>
                            <a:noFill/>
                          </a:ln>
                          <a:solidFill>
                            <a:schemeClr val="tx1"/>
                          </a:solidFill>
                          <a:effectLst/>
                          <a:latin typeface="Arial" pitchFamily="34" charset="0"/>
                          <a:ea typeface="SimSun" pitchFamily="2" charset="-122"/>
                          <a:cs typeface="Arial" pitchFamily="34" charset="0"/>
                        </a:rPr>
                        <a:t>Wheelchair</a:t>
                      </a:r>
                      <a:endParaRPr kumimoji="0" lang="de-DE" sz="20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286375" algn="l"/>
                        </a:tabLst>
                      </a:pPr>
                      <a:r>
                        <a:rPr kumimoji="0" lang="en-US" sz="2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  9.7 %</a:t>
                      </a:r>
                      <a:endParaRPr kumimoji="0" lang="de-DE" sz="2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36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5286375" algn="l"/>
                        </a:tabLst>
                      </a:pPr>
                      <a:r>
                        <a:rPr kumimoji="0" lang="en-US" sz="2000" b="0" i="0" u="none" strike="noStrike" cap="none" normalizeH="0" baseline="0" smtClean="0">
                          <a:ln>
                            <a:noFill/>
                          </a:ln>
                          <a:solidFill>
                            <a:schemeClr val="tx1"/>
                          </a:solidFill>
                          <a:effectLst/>
                          <a:latin typeface="Arial" pitchFamily="34" charset="0"/>
                          <a:ea typeface="SimSun" pitchFamily="2" charset="-122"/>
                          <a:cs typeface="Arial" pitchFamily="34" charset="0"/>
                        </a:rPr>
                        <a:t>Ankle assistance</a:t>
                      </a:r>
                      <a:endParaRPr kumimoji="0" lang="de-DE" sz="20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286375" algn="l"/>
                        </a:tabLst>
                      </a:pPr>
                      <a:r>
                        <a:rPr kumimoji="0" lang="en-US" sz="2000" b="0" i="0" u="none" strike="noStrike" cap="none" normalizeH="0" baseline="0" smtClean="0">
                          <a:ln>
                            <a:noFill/>
                          </a:ln>
                          <a:solidFill>
                            <a:schemeClr val="tx1"/>
                          </a:solidFill>
                          <a:effectLst/>
                          <a:latin typeface="Arial" pitchFamily="34" charset="0"/>
                          <a:ea typeface="SimSun" pitchFamily="2" charset="-122"/>
                          <a:cs typeface="Arial" pitchFamily="34" charset="0"/>
                        </a:rPr>
                        <a:t>  3 %</a:t>
                      </a:r>
                      <a:endParaRPr kumimoji="0" lang="de-DE" sz="20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5880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5286375" algn="l"/>
                        </a:tabLst>
                      </a:pPr>
                      <a:r>
                        <a:rPr kumimoji="0" lang="en-US" sz="2000" b="1" i="0" u="none" strike="noStrike" cap="none" normalizeH="0" baseline="0" smtClean="0">
                          <a:ln>
                            <a:noFill/>
                          </a:ln>
                          <a:solidFill>
                            <a:schemeClr val="tx1"/>
                          </a:solidFill>
                          <a:effectLst/>
                          <a:latin typeface="Arial" pitchFamily="34" charset="0"/>
                          <a:ea typeface="SimSun" pitchFamily="2" charset="-122"/>
                          <a:cs typeface="Arial" pitchFamily="34" charset="0"/>
                        </a:rPr>
                        <a:t>Respiratory device (total)</a:t>
                      </a:r>
                      <a:endParaRPr kumimoji="0" lang="de-DE" sz="2000" b="1"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286375" algn="l"/>
                        </a:tabLst>
                      </a:pPr>
                      <a:r>
                        <a:rPr kumimoji="0" lang="en-US" sz="2000" b="0" i="0" u="none" strike="noStrike" cap="none" normalizeH="0" baseline="0" smtClean="0">
                          <a:ln>
                            <a:noFill/>
                          </a:ln>
                          <a:solidFill>
                            <a:srgbClr val="FF0000"/>
                          </a:solidFill>
                          <a:effectLst/>
                          <a:latin typeface="Arial" pitchFamily="34" charset="0"/>
                          <a:ea typeface="SimSun" pitchFamily="2" charset="-122"/>
                          <a:cs typeface="Arial" pitchFamily="34" charset="0"/>
                        </a:rPr>
                        <a:t>  3.7 %</a:t>
                      </a:r>
                      <a:endParaRPr kumimoji="0" lang="de-DE" sz="2000" b="0" i="0" u="none" strike="noStrike" cap="none" normalizeH="0" baseline="0" smtClean="0">
                        <a:ln>
                          <a:noFill/>
                        </a:ln>
                        <a:solidFill>
                          <a:srgbClr val="FF0000"/>
                        </a:solidFill>
                        <a:effectLst/>
                        <a:latin typeface="Arial" pitchFamily="34" charset="0"/>
                        <a:ea typeface="SimSun" pitchFamily="2" charset="-122"/>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926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5286375" algn="l"/>
                        </a:tabLst>
                      </a:pPr>
                      <a:r>
                        <a:rPr kumimoji="0" lang="en-US" sz="2000" b="0" i="0" u="none" strike="noStrike" cap="none" normalizeH="0" baseline="0" smtClean="0">
                          <a:ln>
                            <a:noFill/>
                          </a:ln>
                          <a:solidFill>
                            <a:schemeClr val="tx1"/>
                          </a:solidFill>
                          <a:effectLst/>
                          <a:latin typeface="Arial" pitchFamily="34" charset="0"/>
                          <a:ea typeface="SimSun" pitchFamily="2" charset="-122"/>
                          <a:cs typeface="Arial" pitchFamily="34" charset="0"/>
                        </a:rPr>
                        <a:t>Non-invasive ventilation</a:t>
                      </a:r>
                      <a:endParaRPr kumimoji="0" lang="de-DE" sz="20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286375" algn="l"/>
                        </a:tabLst>
                      </a:pPr>
                      <a:r>
                        <a:rPr kumimoji="0" lang="en-US" sz="2000" b="0" i="0" u="none" strike="noStrike" cap="none" normalizeH="0" baseline="0" smtClean="0">
                          <a:ln>
                            <a:noFill/>
                          </a:ln>
                          <a:solidFill>
                            <a:schemeClr val="tx1"/>
                          </a:solidFill>
                          <a:effectLst/>
                          <a:latin typeface="Arial" pitchFamily="34" charset="0"/>
                          <a:ea typeface="SimSun" pitchFamily="2" charset="-122"/>
                          <a:cs typeface="Arial" pitchFamily="34" charset="0"/>
                        </a:rPr>
                        <a:t>  3 %</a:t>
                      </a:r>
                      <a:endParaRPr kumimoji="0" lang="de-DE" sz="20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36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5286375" algn="l"/>
                        </a:tabLst>
                      </a:pPr>
                      <a:r>
                        <a:rPr kumimoji="0" lang="en-US" sz="2000" b="1" i="0" u="none" strike="noStrike" cap="none" normalizeH="0" baseline="0" smtClean="0">
                          <a:ln>
                            <a:noFill/>
                          </a:ln>
                          <a:solidFill>
                            <a:schemeClr val="tx1"/>
                          </a:solidFill>
                          <a:effectLst/>
                          <a:latin typeface="Arial" pitchFamily="34" charset="0"/>
                          <a:ea typeface="SimSun" pitchFamily="2" charset="-122"/>
                          <a:cs typeface="Arial" pitchFamily="34" charset="0"/>
                        </a:rPr>
                        <a:t>Pacemaker/ICD</a:t>
                      </a:r>
                      <a:endParaRPr kumimoji="0" lang="de-DE" sz="2000" b="1"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286375" algn="l"/>
                        </a:tabLst>
                      </a:pPr>
                      <a:r>
                        <a:rPr kumimoji="0" lang="en-US" sz="20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  7 % !</a:t>
                      </a:r>
                      <a:endParaRPr kumimoji="0" lang="de-DE" sz="2000" b="0" i="0" u="none" strike="noStrike" cap="none" normalizeH="0" baseline="0" dirty="0" smtClean="0">
                        <a:ln>
                          <a:noFill/>
                        </a:ln>
                        <a:solidFill>
                          <a:srgbClr val="FF0000"/>
                        </a:solidFill>
                        <a:effectLst/>
                        <a:latin typeface="Arial" pitchFamily="34" charset="0"/>
                        <a:ea typeface="SimSun" pitchFamily="2" charset="-122"/>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80930" name="Picture 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3631" y="1340768"/>
            <a:ext cx="1836738" cy="130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04" y="764704"/>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olo 7"/>
          <p:cNvSpPr>
            <a:spLocks noGrp="1" noChangeArrowheads="1"/>
          </p:cNvSpPr>
          <p:nvPr>
            <p:ph type="title"/>
          </p:nvPr>
        </p:nvSpPr>
        <p:spPr bwMode="auto">
          <a:xfrm>
            <a:off x="609600" y="400735"/>
            <a:ext cx="815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it-IT" altLang="it-IT" sz="3600" dirty="0" err="1" smtClean="0">
                <a:solidFill>
                  <a:srgbClr val="072C62"/>
                </a:solidFill>
                <a:latin typeface="Calibri" pitchFamily="34" charset="0"/>
                <a:cs typeface="Times New Roman" pitchFamily="18" charset="0"/>
              </a:rPr>
              <a:t>Assistive</a:t>
            </a:r>
            <a:r>
              <a:rPr lang="it-IT" altLang="it-IT" sz="3600" dirty="0" smtClean="0">
                <a:solidFill>
                  <a:srgbClr val="072C62"/>
                </a:solidFill>
                <a:latin typeface="Calibri" pitchFamily="34" charset="0"/>
                <a:cs typeface="Times New Roman" pitchFamily="18" charset="0"/>
              </a:rPr>
              <a:t> </a:t>
            </a:r>
            <a:r>
              <a:rPr lang="it-IT" altLang="it-IT" sz="3600" dirty="0" err="1" smtClean="0">
                <a:solidFill>
                  <a:srgbClr val="072C62"/>
                </a:solidFill>
                <a:latin typeface="Calibri" pitchFamily="34" charset="0"/>
                <a:cs typeface="Times New Roman" pitchFamily="18" charset="0"/>
              </a:rPr>
              <a:t>devices</a:t>
            </a:r>
            <a:r>
              <a:rPr lang="it-IT" altLang="it-IT" sz="3600" dirty="0" smtClean="0">
                <a:solidFill>
                  <a:srgbClr val="072C62"/>
                </a:solidFill>
                <a:latin typeface="Calibri" pitchFamily="34" charset="0"/>
                <a:cs typeface="Times New Roman" pitchFamily="18" charset="0"/>
              </a:rPr>
              <a:t> in DM2</a:t>
            </a:r>
          </a:p>
        </p:txBody>
      </p:sp>
    </p:spTree>
    <p:extLst>
      <p:ext uri="{BB962C8B-B14F-4D97-AF65-F5344CB8AC3E}">
        <p14:creationId xmlns:p14="http://schemas.microsoft.com/office/powerpoint/2010/main" val="343765790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AutoShape 2" descr="Graphic"/>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z="1800"/>
          </a:p>
        </p:txBody>
      </p:sp>
      <p:sp>
        <p:nvSpPr>
          <p:cNvPr id="118786" name="AutoShape 3" descr="Graphic"/>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z="1800"/>
          </a:p>
        </p:txBody>
      </p:sp>
      <p:sp>
        <p:nvSpPr>
          <p:cNvPr id="118787" name="AutoShape 4" descr="Graphic"/>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z="1800"/>
          </a:p>
        </p:txBody>
      </p:sp>
      <p:sp>
        <p:nvSpPr>
          <p:cNvPr id="118788" name="Rectangle 6"/>
          <p:cNvSpPr>
            <a:spLocks noChangeArrowheads="1"/>
          </p:cNvSpPr>
          <p:nvPr/>
        </p:nvSpPr>
        <p:spPr bwMode="auto">
          <a:xfrm>
            <a:off x="359569" y="1700808"/>
            <a:ext cx="8424862" cy="4401205"/>
          </a:xfrm>
          <a:prstGeom prst="rect">
            <a:avLst/>
          </a:prstGeom>
          <a:solidFill>
            <a:srgbClr val="FFFFFF"/>
          </a:solidFill>
          <a:ln w="9525">
            <a:solidFill>
              <a:schemeClr val="accent2"/>
            </a:solidFill>
            <a:miter lim="800000"/>
            <a:headEnd/>
            <a:tailEnd/>
          </a:ln>
        </p:spPr>
        <p:txBody>
          <a:bodyPr anchor="ctr">
            <a:spAutoFit/>
          </a:bodyPr>
          <a:lstStyle/>
          <a:p>
            <a:pPr algn="ctr"/>
            <a:r>
              <a:rPr lang="en-US" sz="2000" dirty="0">
                <a:latin typeface="Tahoma" charset="0"/>
              </a:rPr>
              <a:t>10y follow-up data  </a:t>
            </a:r>
          </a:p>
          <a:p>
            <a:pPr algn="ctr"/>
            <a:endParaRPr lang="en-US" sz="2000" dirty="0">
              <a:latin typeface="Tahoma" charset="0"/>
            </a:endParaRPr>
          </a:p>
          <a:p>
            <a:pPr algn="ctr"/>
            <a:r>
              <a:rPr lang="en-US" sz="2000" dirty="0">
                <a:latin typeface="Tahoma" charset="0"/>
              </a:rPr>
              <a:t>(disease description in 1994)</a:t>
            </a:r>
          </a:p>
          <a:p>
            <a:pPr algn="ctr"/>
            <a:r>
              <a:rPr lang="en-US" sz="2000" dirty="0">
                <a:latin typeface="Tahoma" charset="0"/>
              </a:rPr>
              <a:t>(mutational analysis available since 2001)</a:t>
            </a:r>
          </a:p>
          <a:p>
            <a:pPr algn="ctr"/>
            <a:endParaRPr lang="en-US" sz="2000" dirty="0">
              <a:latin typeface="Tahoma" charset="0"/>
            </a:endParaRPr>
          </a:p>
          <a:p>
            <a:pPr algn="ctr"/>
            <a:r>
              <a:rPr lang="en-US" sz="2000" dirty="0">
                <a:latin typeface="Tahoma" charset="0"/>
              </a:rPr>
              <a:t>Personal knowledge</a:t>
            </a:r>
          </a:p>
          <a:p>
            <a:pPr algn="ctr"/>
            <a:endParaRPr lang="en-US" sz="2000" dirty="0">
              <a:latin typeface="Tahoma" charset="0"/>
            </a:endParaRPr>
          </a:p>
          <a:p>
            <a:pPr algn="ctr"/>
            <a:r>
              <a:rPr lang="en-US" sz="2000" dirty="0">
                <a:latin typeface="Tahoma" charset="0"/>
              </a:rPr>
              <a:t>4 patients died suddenly (cardiac arrest)</a:t>
            </a:r>
          </a:p>
          <a:p>
            <a:pPr algn="ctr"/>
            <a:r>
              <a:rPr lang="en-US" sz="2000" dirty="0">
                <a:latin typeface="Tahoma" charset="0"/>
              </a:rPr>
              <a:t>8 deaths by dilated cardiomyopathy</a:t>
            </a:r>
          </a:p>
          <a:p>
            <a:pPr algn="ctr"/>
            <a:r>
              <a:rPr lang="en-US" sz="2000" dirty="0">
                <a:latin typeface="Tahoma" charset="0"/>
              </a:rPr>
              <a:t>12 deaths by stroke</a:t>
            </a:r>
          </a:p>
          <a:p>
            <a:pPr algn="ctr"/>
            <a:r>
              <a:rPr lang="en-US" sz="2000" dirty="0">
                <a:latin typeface="Tahoma" charset="0"/>
              </a:rPr>
              <a:t>22 deaths by pneumonia</a:t>
            </a:r>
          </a:p>
          <a:p>
            <a:pPr algn="ctr"/>
            <a:endParaRPr lang="en-US" sz="2000" dirty="0">
              <a:latin typeface="Tahoma" charset="0"/>
            </a:endParaRPr>
          </a:p>
          <a:p>
            <a:pPr algn="ctr"/>
            <a:r>
              <a:rPr lang="en-US" sz="2000" dirty="0">
                <a:latin typeface="Tahoma" charset="0"/>
              </a:rPr>
              <a:t>Eldest patients 92y (walker!)</a:t>
            </a:r>
          </a:p>
          <a:p>
            <a:pPr algn="ctr"/>
            <a:r>
              <a:rPr lang="en-US" sz="2000" dirty="0">
                <a:latin typeface="Tahoma" charset="0"/>
              </a:rPr>
              <a:t>Life expectancy is not greatly reduced in DM2 patients.</a:t>
            </a:r>
            <a:r>
              <a:rPr lang="de-DE" sz="2000" dirty="0">
                <a:latin typeface="Tahoma" charset="0"/>
              </a:rPr>
              <a:t> </a:t>
            </a:r>
          </a:p>
        </p:txBody>
      </p:sp>
      <p:pic>
        <p:nvPicPr>
          <p:cNvPr id="9" name="Immagin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64704"/>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olo 9"/>
          <p:cNvSpPr>
            <a:spLocks noGrp="1" noChangeArrowheads="1"/>
          </p:cNvSpPr>
          <p:nvPr>
            <p:ph type="title"/>
          </p:nvPr>
        </p:nvSpPr>
        <p:spPr bwMode="auto">
          <a:xfrm>
            <a:off x="609600" y="400735"/>
            <a:ext cx="815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it-IT" altLang="it-IT" sz="3600" dirty="0" err="1" smtClean="0">
                <a:solidFill>
                  <a:srgbClr val="072C62"/>
                </a:solidFill>
                <a:latin typeface="Calibri" pitchFamily="34" charset="0"/>
                <a:cs typeface="Times New Roman" pitchFamily="18" charset="0"/>
              </a:rPr>
              <a:t>Outcome</a:t>
            </a:r>
            <a:r>
              <a:rPr lang="it-IT" altLang="it-IT" sz="3600" dirty="0" smtClean="0">
                <a:solidFill>
                  <a:srgbClr val="072C62"/>
                </a:solidFill>
                <a:latin typeface="Calibri" pitchFamily="34" charset="0"/>
                <a:cs typeface="Times New Roman" pitchFamily="18" charset="0"/>
              </a:rPr>
              <a:t> in DM2</a:t>
            </a:r>
          </a:p>
        </p:txBody>
      </p:sp>
    </p:spTree>
    <p:extLst>
      <p:ext uri="{BB962C8B-B14F-4D97-AF65-F5344CB8AC3E}">
        <p14:creationId xmlns:p14="http://schemas.microsoft.com/office/powerpoint/2010/main" val="415567765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ChangeArrowheads="1"/>
          </p:cNvSpPr>
          <p:nvPr/>
        </p:nvSpPr>
        <p:spPr bwMode="auto">
          <a:xfrm>
            <a:off x="311150" y="1865313"/>
            <a:ext cx="8582025" cy="267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1600" dirty="0">
                <a:latin typeface="Tahoma" charset="0"/>
              </a:rPr>
              <a:t>			</a:t>
            </a:r>
            <a:r>
              <a:rPr lang="en-US" sz="1600" dirty="0" smtClean="0">
                <a:latin typeface="Tahoma" charset="0"/>
              </a:rPr>
              <a:t>			  </a:t>
            </a:r>
            <a:r>
              <a:rPr lang="en-US" dirty="0" smtClean="0">
                <a:latin typeface="Tahoma" charset="0"/>
              </a:rPr>
              <a:t>DM1</a:t>
            </a:r>
            <a:r>
              <a:rPr lang="en-US" dirty="0">
                <a:latin typeface="Tahoma" charset="0"/>
              </a:rPr>
              <a:t>			</a:t>
            </a:r>
            <a:r>
              <a:rPr lang="en-US" dirty="0" smtClean="0">
                <a:latin typeface="Tahoma" charset="0"/>
              </a:rPr>
              <a:t>	   DM2</a:t>
            </a:r>
            <a:endParaRPr lang="en-US" dirty="0">
              <a:latin typeface="Tahoma" charset="0"/>
            </a:endParaRPr>
          </a:p>
          <a:p>
            <a:r>
              <a:rPr lang="en-US" sz="1600" dirty="0">
                <a:latin typeface="Tahoma" charset="0"/>
              </a:rPr>
              <a:t>	</a:t>
            </a:r>
            <a:endParaRPr lang="de-DE" sz="1600" dirty="0">
              <a:latin typeface="Tahoma" charset="0"/>
            </a:endParaRPr>
          </a:p>
          <a:p>
            <a:r>
              <a:rPr lang="en-US" sz="1600" dirty="0">
                <a:latin typeface="Tahoma" charset="0"/>
              </a:rPr>
              <a:t>Chromosomal locus	</a:t>
            </a:r>
            <a:r>
              <a:rPr lang="en-US" sz="1600" dirty="0" smtClean="0">
                <a:latin typeface="Tahoma" charset="0"/>
              </a:rPr>
              <a:t>	</a:t>
            </a:r>
            <a:r>
              <a:rPr lang="en-US" sz="1600" dirty="0" smtClean="0">
                <a:latin typeface="Tahoma" charset="0"/>
              </a:rPr>
              <a:t>	19q </a:t>
            </a:r>
            <a:r>
              <a:rPr lang="en-US" sz="1600" dirty="0">
                <a:latin typeface="Tahoma" charset="0"/>
              </a:rPr>
              <a:t>13.3			</a:t>
            </a:r>
            <a:r>
              <a:rPr lang="en-US" sz="1600" dirty="0" smtClean="0">
                <a:latin typeface="Tahoma" charset="0"/>
              </a:rPr>
              <a:t>	  3q </a:t>
            </a:r>
            <a:r>
              <a:rPr lang="en-US" sz="1600" dirty="0">
                <a:latin typeface="Tahoma" charset="0"/>
              </a:rPr>
              <a:t>21.3</a:t>
            </a:r>
            <a:endParaRPr lang="de-DE" sz="1600" dirty="0">
              <a:latin typeface="Tahoma" charset="0"/>
            </a:endParaRPr>
          </a:p>
          <a:p>
            <a:r>
              <a:rPr lang="en-US" sz="1600" dirty="0">
                <a:latin typeface="Tahoma" charset="0"/>
              </a:rPr>
              <a:t>Gene			</a:t>
            </a:r>
            <a:r>
              <a:rPr lang="en-US" sz="1600" dirty="0" smtClean="0">
                <a:latin typeface="Tahoma" charset="0"/>
              </a:rPr>
              <a:t>		</a:t>
            </a:r>
            <a:r>
              <a:rPr lang="en-US" sz="1600" i="1" dirty="0" smtClean="0">
                <a:latin typeface="Tahoma" charset="0"/>
              </a:rPr>
              <a:t>DMPK</a:t>
            </a:r>
            <a:r>
              <a:rPr lang="en-US" sz="1600" i="1" dirty="0">
                <a:latin typeface="Tahoma" charset="0"/>
              </a:rPr>
              <a:t>	</a:t>
            </a:r>
            <a:r>
              <a:rPr lang="en-US" sz="1600" dirty="0">
                <a:latin typeface="Tahoma" charset="0"/>
              </a:rPr>
              <a:t>		</a:t>
            </a:r>
            <a:r>
              <a:rPr lang="en-US" sz="1600" dirty="0" smtClean="0">
                <a:latin typeface="Tahoma" charset="0"/>
              </a:rPr>
              <a:t>	</a:t>
            </a:r>
            <a:r>
              <a:rPr lang="en-US" sz="1600" i="1" dirty="0" smtClean="0">
                <a:latin typeface="Tahoma" charset="0"/>
              </a:rPr>
              <a:t>ZNF9</a:t>
            </a:r>
            <a:r>
              <a:rPr lang="en-US" sz="1600" i="1" dirty="0" smtClean="0">
                <a:latin typeface="Tahoma" charset="0"/>
              </a:rPr>
              <a:t>/CNBP</a:t>
            </a:r>
            <a:endParaRPr lang="de-DE" sz="1600" dirty="0">
              <a:latin typeface="Tahoma" charset="0"/>
            </a:endParaRPr>
          </a:p>
          <a:p>
            <a:r>
              <a:rPr lang="en-US" sz="1600" dirty="0">
                <a:latin typeface="Tahoma" charset="0"/>
              </a:rPr>
              <a:t>Inheritance		</a:t>
            </a:r>
            <a:r>
              <a:rPr lang="en-US" sz="1600" dirty="0" smtClean="0">
                <a:latin typeface="Tahoma" charset="0"/>
              </a:rPr>
              <a:t>	autosomal </a:t>
            </a:r>
            <a:r>
              <a:rPr lang="en-US" sz="1600" dirty="0">
                <a:latin typeface="Tahoma" charset="0"/>
              </a:rPr>
              <a:t>dominant	</a:t>
            </a:r>
            <a:r>
              <a:rPr lang="en-US" sz="1600" dirty="0" smtClean="0">
                <a:latin typeface="Tahoma" charset="0"/>
              </a:rPr>
              <a:t>	autosomal </a:t>
            </a:r>
            <a:r>
              <a:rPr lang="en-US" sz="1600" dirty="0">
                <a:latin typeface="Tahoma" charset="0"/>
              </a:rPr>
              <a:t>dominant</a:t>
            </a:r>
            <a:endParaRPr lang="de-DE" sz="1600" dirty="0">
              <a:latin typeface="Tahoma" charset="0"/>
            </a:endParaRPr>
          </a:p>
          <a:p>
            <a:r>
              <a:rPr lang="en-US" sz="1600" dirty="0">
                <a:latin typeface="Tahoma" charset="0"/>
              </a:rPr>
              <a:t>Mechanism		</a:t>
            </a:r>
            <a:r>
              <a:rPr lang="en-US" sz="1600" dirty="0" smtClean="0">
                <a:latin typeface="Tahoma" charset="0"/>
              </a:rPr>
              <a:t>	CTG </a:t>
            </a:r>
            <a:r>
              <a:rPr lang="en-US" sz="1600" dirty="0">
                <a:latin typeface="Tahoma" charset="0"/>
              </a:rPr>
              <a:t>repeat expansion	CCTG repeat expansion</a:t>
            </a:r>
            <a:endParaRPr lang="de-DE" sz="1600" dirty="0">
              <a:latin typeface="Tahoma" charset="0"/>
            </a:endParaRPr>
          </a:p>
          <a:p>
            <a:r>
              <a:rPr lang="en-US" sz="1600" dirty="0">
                <a:latin typeface="Tahoma" charset="0"/>
              </a:rPr>
              <a:t>Normal repeat size	</a:t>
            </a:r>
            <a:r>
              <a:rPr lang="en-US" sz="1600" dirty="0" smtClean="0">
                <a:latin typeface="Tahoma" charset="0"/>
              </a:rPr>
              <a:t>	</a:t>
            </a:r>
            <a:r>
              <a:rPr lang="en-US" sz="1600" dirty="0" smtClean="0">
                <a:latin typeface="Tahoma" charset="0"/>
              </a:rPr>
              <a:t>	 &lt;</a:t>
            </a:r>
            <a:r>
              <a:rPr lang="en-US" sz="1600" dirty="0">
                <a:latin typeface="Tahoma" charset="0"/>
              </a:rPr>
              <a:t>37 			</a:t>
            </a:r>
            <a:r>
              <a:rPr lang="en-US" sz="1600" dirty="0" smtClean="0">
                <a:latin typeface="Tahoma" charset="0"/>
              </a:rPr>
              <a:t>	</a:t>
            </a:r>
            <a:r>
              <a:rPr lang="en-US" sz="1600" dirty="0">
                <a:latin typeface="Tahoma" charset="0"/>
              </a:rPr>
              <a:t> </a:t>
            </a:r>
            <a:r>
              <a:rPr lang="en-US" sz="1600" dirty="0" smtClean="0">
                <a:latin typeface="Tahoma" charset="0"/>
              </a:rPr>
              <a:t>   </a:t>
            </a:r>
            <a:r>
              <a:rPr lang="en-US" sz="1600" dirty="0" smtClean="0">
                <a:latin typeface="Tahoma" charset="0"/>
              </a:rPr>
              <a:t>&lt;</a:t>
            </a:r>
            <a:r>
              <a:rPr lang="en-US" sz="1600" dirty="0">
                <a:latin typeface="Tahoma" charset="0"/>
              </a:rPr>
              <a:t>27 </a:t>
            </a:r>
            <a:endParaRPr lang="de-DE" sz="1600" dirty="0">
              <a:latin typeface="Tahoma" charset="0"/>
            </a:endParaRPr>
          </a:p>
          <a:p>
            <a:r>
              <a:rPr lang="en-GB" sz="1600" dirty="0">
                <a:latin typeface="Tahoma" charset="0"/>
              </a:rPr>
              <a:t>Pathologic repeat size 	</a:t>
            </a:r>
            <a:r>
              <a:rPr lang="en-GB" sz="1600" dirty="0" smtClean="0">
                <a:latin typeface="Tahoma" charset="0"/>
              </a:rPr>
              <a:t>	 &gt;</a:t>
            </a:r>
            <a:r>
              <a:rPr lang="en-GB" sz="1600" dirty="0">
                <a:latin typeface="Tahoma" charset="0"/>
              </a:rPr>
              <a:t>50 			</a:t>
            </a:r>
            <a:r>
              <a:rPr lang="en-GB" sz="1600" dirty="0" smtClean="0">
                <a:latin typeface="Tahoma" charset="0"/>
              </a:rPr>
              <a:t>	</a:t>
            </a:r>
            <a:r>
              <a:rPr lang="en-GB" sz="1600" dirty="0">
                <a:latin typeface="Tahoma" charset="0"/>
              </a:rPr>
              <a:t> </a:t>
            </a:r>
            <a:r>
              <a:rPr lang="en-GB" sz="1600" dirty="0" smtClean="0">
                <a:latin typeface="Tahoma" charset="0"/>
              </a:rPr>
              <a:t>   </a:t>
            </a:r>
            <a:r>
              <a:rPr lang="en-GB" sz="1600" dirty="0" smtClean="0">
                <a:latin typeface="Tahoma" charset="0"/>
              </a:rPr>
              <a:t>&gt;</a:t>
            </a:r>
            <a:r>
              <a:rPr lang="en-GB" sz="1600" dirty="0">
                <a:latin typeface="Tahoma" charset="0"/>
              </a:rPr>
              <a:t>75?</a:t>
            </a:r>
            <a:endParaRPr lang="de-DE" sz="1600" dirty="0">
              <a:latin typeface="Tahoma" charset="0"/>
            </a:endParaRPr>
          </a:p>
          <a:p>
            <a:r>
              <a:rPr lang="en-GB" sz="1600" dirty="0">
                <a:latin typeface="Tahoma" charset="0"/>
              </a:rPr>
              <a:t>Expanded repeat range	</a:t>
            </a:r>
            <a:r>
              <a:rPr lang="en-GB" sz="1600" dirty="0">
                <a:latin typeface="Tahoma" charset="0"/>
              </a:rPr>
              <a:t> </a:t>
            </a:r>
            <a:r>
              <a:rPr lang="en-GB" sz="1600" dirty="0" smtClean="0">
                <a:latin typeface="Tahoma" charset="0"/>
              </a:rPr>
              <a:t>    </a:t>
            </a:r>
            <a:r>
              <a:rPr lang="en-GB" sz="1600" dirty="0" smtClean="0">
                <a:latin typeface="Tahoma" charset="0"/>
              </a:rPr>
              <a:t>50</a:t>
            </a:r>
            <a:r>
              <a:rPr lang="en-GB" sz="1600" dirty="0">
                <a:latin typeface="Tahoma" charset="0"/>
              </a:rPr>
              <a:t>-4000 		</a:t>
            </a:r>
            <a:r>
              <a:rPr lang="en-GB" sz="1600" dirty="0" smtClean="0">
                <a:latin typeface="Tahoma" charset="0"/>
              </a:rPr>
              <a:t>	</a:t>
            </a:r>
            <a:r>
              <a:rPr lang="en-GB" sz="1600" dirty="0">
                <a:latin typeface="Tahoma" charset="0"/>
              </a:rPr>
              <a:t> </a:t>
            </a:r>
            <a:r>
              <a:rPr lang="en-GB" sz="1600" dirty="0" smtClean="0">
                <a:latin typeface="Tahoma" charset="0"/>
              </a:rPr>
              <a:t>   </a:t>
            </a:r>
            <a:r>
              <a:rPr lang="en-GB" sz="1600" dirty="0" smtClean="0">
                <a:latin typeface="Tahoma" charset="0"/>
              </a:rPr>
              <a:t>75</a:t>
            </a:r>
            <a:r>
              <a:rPr lang="en-GB" sz="1600" dirty="0">
                <a:latin typeface="Tahoma" charset="0"/>
              </a:rPr>
              <a:t>-5000-&gt;11000</a:t>
            </a:r>
            <a:endParaRPr lang="de-DE" sz="1600" dirty="0">
              <a:latin typeface="Tahoma" charset="0"/>
            </a:endParaRPr>
          </a:p>
          <a:p>
            <a:r>
              <a:rPr lang="en-GB" sz="1600" dirty="0">
                <a:latin typeface="Tahoma" charset="0"/>
              </a:rPr>
              <a:t>Anticipation		</a:t>
            </a:r>
            <a:r>
              <a:rPr lang="en-GB" sz="1600" dirty="0" smtClean="0">
                <a:latin typeface="Tahoma" charset="0"/>
              </a:rPr>
              <a:t>		  yes</a:t>
            </a:r>
            <a:r>
              <a:rPr lang="en-GB" sz="1600" dirty="0">
                <a:latin typeface="Tahoma" charset="0"/>
              </a:rPr>
              <a:t>			</a:t>
            </a:r>
            <a:r>
              <a:rPr lang="en-GB" sz="1600" dirty="0" smtClean="0">
                <a:latin typeface="Tahoma" charset="0"/>
              </a:rPr>
              <a:t>		   </a:t>
            </a:r>
            <a:r>
              <a:rPr lang="en-GB" sz="1600" smtClean="0">
                <a:latin typeface="Tahoma" charset="0"/>
              </a:rPr>
              <a:t>  -</a:t>
            </a:r>
            <a:r>
              <a:rPr lang="en-GB" sz="1600" dirty="0">
                <a:latin typeface="Tahoma" charset="0"/>
              </a:rPr>
              <a:t>---</a:t>
            </a:r>
            <a:endParaRPr lang="de-DE" sz="1600" dirty="0">
              <a:latin typeface="Tahoma" charset="0"/>
            </a:endParaRPr>
          </a:p>
        </p:txBody>
      </p:sp>
      <p:pic>
        <p:nvPicPr>
          <p:cNvPr id="29698" name="Picture 3" descr="figure 1,2 new_0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5157788"/>
            <a:ext cx="4752975" cy="10525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9699" name="Text Box 4"/>
          <p:cNvSpPr txBox="1">
            <a:spLocks noChangeArrowheads="1"/>
          </p:cNvSpPr>
          <p:nvPr/>
        </p:nvSpPr>
        <p:spPr bwMode="auto">
          <a:xfrm>
            <a:off x="6180138" y="5229225"/>
            <a:ext cx="6238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600"/>
              <a:t>DM2</a:t>
            </a:r>
          </a:p>
        </p:txBody>
      </p:sp>
      <p:pic>
        <p:nvPicPr>
          <p:cNvPr id="8" name="Immagin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765175"/>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3"/>
          <p:cNvSpPr>
            <a:spLocks noGrp="1" noChangeArrowheads="1"/>
          </p:cNvSpPr>
          <p:nvPr>
            <p:ph type="title"/>
          </p:nvPr>
        </p:nvSpPr>
        <p:spPr bwMode="auto">
          <a:xfrm>
            <a:off x="612648" y="423818"/>
            <a:ext cx="81534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lnSpc>
                <a:spcPct val="90000"/>
              </a:lnSpc>
              <a:defRPr/>
            </a:pPr>
            <a:r>
              <a:rPr lang="it-IT" dirty="0" err="1" smtClean="0">
                <a:solidFill>
                  <a:srgbClr val="000000"/>
                </a:solidFill>
                <a:latin typeface="Calibri" charset="0"/>
                <a:cs typeface="Times New Roman" charset="0"/>
              </a:rPr>
              <a:t>Etiology</a:t>
            </a:r>
            <a:r>
              <a:rPr lang="it-IT" dirty="0" smtClean="0">
                <a:solidFill>
                  <a:srgbClr val="000000"/>
                </a:solidFill>
                <a:latin typeface="Calibri" charset="0"/>
                <a:cs typeface="Times New Roman" charset="0"/>
              </a:rPr>
              <a:t> of DM </a:t>
            </a:r>
            <a:r>
              <a:rPr lang="it-IT" dirty="0" err="1" smtClean="0">
                <a:solidFill>
                  <a:srgbClr val="000000"/>
                </a:solidFill>
                <a:latin typeface="Calibri" charset="0"/>
                <a:cs typeface="Times New Roman" charset="0"/>
              </a:rPr>
              <a:t>type</a:t>
            </a:r>
            <a:r>
              <a:rPr lang="it-IT" dirty="0" smtClean="0">
                <a:solidFill>
                  <a:srgbClr val="000000"/>
                </a:solidFill>
                <a:latin typeface="Calibri" charset="0"/>
                <a:cs typeface="Times New Roman" charset="0"/>
              </a:rPr>
              <a:t> 1 and 2</a:t>
            </a:r>
            <a:endParaRPr lang="it-IT" dirty="0">
              <a:solidFill>
                <a:srgbClr val="000000"/>
              </a:solidFill>
              <a:latin typeface="Calibri" charset="0"/>
              <a:cs typeface="Times New Roman" charset="0"/>
            </a:endParaRPr>
          </a:p>
        </p:txBody>
      </p:sp>
    </p:spTree>
    <p:extLst>
      <p:ext uri="{BB962C8B-B14F-4D97-AF65-F5344CB8AC3E}">
        <p14:creationId xmlns:p14="http://schemas.microsoft.com/office/powerpoint/2010/main" val="134301430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2176463" y="785813"/>
            <a:ext cx="184150" cy="457200"/>
          </a:xfrm>
          <a:prstGeom prst="rect">
            <a:avLst/>
          </a:prstGeom>
          <a:noFill/>
          <a:ln w="12700">
            <a:noFill/>
            <a:miter lim="800000"/>
            <a:headEnd type="none" w="sm" len="sm"/>
            <a:tailEnd type="none" w="sm" len="sm"/>
          </a:ln>
          <a:effectLst/>
        </p:spPr>
        <p:txBody>
          <a:bodyPr wrap="none">
            <a:spAutoFit/>
          </a:bodyPr>
          <a:lstStyle/>
          <a:p>
            <a:pPr>
              <a:defRPr/>
            </a:pPr>
            <a:endParaRPr lang="it-IT" i="1">
              <a:effectLst>
                <a:outerShdw blurRad="38100" dist="38100" dir="2700000" algn="tl">
                  <a:srgbClr val="C0C0C0"/>
                </a:outerShdw>
              </a:effectLst>
              <a:latin typeface="Times New Roman" pitchFamily="18" charset="0"/>
              <a:ea typeface="+mn-ea"/>
              <a:cs typeface="+mn-cs"/>
            </a:endParaRPr>
          </a:p>
        </p:txBody>
      </p:sp>
      <p:sp useBgFill="1">
        <p:nvSpPr>
          <p:cNvPr id="4" name="Rectangle 5"/>
          <p:cNvSpPr>
            <a:spLocks noChangeArrowheads="1"/>
          </p:cNvSpPr>
          <p:nvPr/>
        </p:nvSpPr>
        <p:spPr bwMode="auto">
          <a:xfrm>
            <a:off x="684213" y="908050"/>
            <a:ext cx="7920037" cy="360363"/>
          </a:xfrm>
          <a:prstGeom prst="rect">
            <a:avLst/>
          </a:prstGeom>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sz="1800">
              <a:latin typeface="Arial" pitchFamily="34" charset="0"/>
              <a:ea typeface="+mn-ea"/>
              <a:cs typeface="+mn-cs"/>
            </a:endParaRPr>
          </a:p>
        </p:txBody>
      </p:sp>
      <p:sp>
        <p:nvSpPr>
          <p:cNvPr id="5" name="Titolo 1"/>
          <p:cNvSpPr txBox="1">
            <a:spLocks/>
          </p:cNvSpPr>
          <p:nvPr/>
        </p:nvSpPr>
        <p:spPr>
          <a:xfrm>
            <a:off x="395536" y="2857500"/>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it-IT" sz="6000" b="1" dirty="0">
              <a:solidFill>
                <a:srgbClr val="C00000"/>
              </a:solidFill>
              <a:effectLst>
                <a:outerShdw blurRad="38100" dist="38100" dir="2700000" algn="tl">
                  <a:srgbClr val="000000">
                    <a:alpha val="43137"/>
                  </a:srgbClr>
                </a:outerShdw>
              </a:effectLst>
            </a:endParaRPr>
          </a:p>
        </p:txBody>
      </p:sp>
      <p:pic>
        <p:nvPicPr>
          <p:cNvPr id="7" name="Immagin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64704"/>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olo 7"/>
          <p:cNvSpPr>
            <a:spLocks noGrp="1"/>
          </p:cNvSpPr>
          <p:nvPr>
            <p:ph type="title"/>
          </p:nvPr>
        </p:nvSpPr>
        <p:spPr/>
        <p:txBody>
          <a:bodyPr>
            <a:normAutofit/>
          </a:bodyPr>
          <a:lstStyle/>
          <a:p>
            <a:r>
              <a:rPr lang="it-IT" sz="5300" b="1" dirty="0">
                <a:solidFill>
                  <a:schemeClr val="bg1"/>
                </a:solidFill>
                <a:effectLst>
                  <a:outerShdw blurRad="38100" dist="38100" dir="2700000" algn="tl">
                    <a:srgbClr val="000000">
                      <a:alpha val="43137"/>
                    </a:srgbClr>
                  </a:outerShdw>
                </a:effectLst>
              </a:rPr>
              <a:t>Take home </a:t>
            </a:r>
            <a:r>
              <a:rPr lang="it-IT" sz="5300" b="1" dirty="0" err="1" smtClean="0">
                <a:solidFill>
                  <a:schemeClr val="bg1"/>
                </a:solidFill>
                <a:effectLst>
                  <a:outerShdw blurRad="38100" dist="38100" dir="2700000" algn="tl">
                    <a:srgbClr val="000000">
                      <a:alpha val="43137"/>
                    </a:srgbClr>
                  </a:outerShdw>
                </a:effectLst>
              </a:rPr>
              <a:t>message</a:t>
            </a:r>
            <a:endParaRPr lang="it-IT" dirty="0"/>
          </a:p>
        </p:txBody>
      </p:sp>
    </p:spTree>
    <p:extLst>
      <p:ext uri="{BB962C8B-B14F-4D97-AF65-F5344CB8AC3E}">
        <p14:creationId xmlns:p14="http://schemas.microsoft.com/office/powerpoint/2010/main" val="69440560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quarter" idx="4294967295"/>
          </p:nvPr>
        </p:nvSpPr>
        <p:spPr>
          <a:xfrm>
            <a:off x="410528" y="1844675"/>
            <a:ext cx="8289925" cy="4608513"/>
          </a:xfrm>
        </p:spPr>
        <p:txBody>
          <a:bodyPr>
            <a:normAutofit/>
          </a:bodyPr>
          <a:lstStyle/>
          <a:p>
            <a:pPr>
              <a:lnSpc>
                <a:spcPct val="90000"/>
              </a:lnSpc>
              <a:buClr>
                <a:srgbClr val="A22212"/>
              </a:buClr>
              <a:buSzPct val="130000"/>
              <a:buFont typeface="Wingdings" charset="2"/>
              <a:buChar char="§"/>
            </a:pPr>
            <a:r>
              <a:rPr lang="en-GB" sz="2200" dirty="0" smtClean="0"/>
              <a:t>Although DM1 and DM2 have similar symptoms; they also present a number of very dissimilar features making them clearly separate</a:t>
            </a:r>
          </a:p>
          <a:p>
            <a:pPr>
              <a:lnSpc>
                <a:spcPct val="90000"/>
              </a:lnSpc>
              <a:spcBef>
                <a:spcPts val="1128"/>
              </a:spcBef>
              <a:buClr>
                <a:srgbClr val="A22212"/>
              </a:buClr>
              <a:buSzPct val="130000"/>
              <a:buFont typeface="Wingdings" charset="2"/>
              <a:buChar char="§"/>
            </a:pPr>
            <a:r>
              <a:rPr lang="en-GB" sz="2200" dirty="0" smtClean="0"/>
              <a:t>Prevalence of DM2 is not well established but estimated to be similar to DM1 in European populations</a:t>
            </a:r>
          </a:p>
          <a:p>
            <a:pPr>
              <a:lnSpc>
                <a:spcPct val="90000"/>
              </a:lnSpc>
              <a:spcBef>
                <a:spcPts val="1128"/>
              </a:spcBef>
              <a:buClr>
                <a:srgbClr val="A22212"/>
              </a:buClr>
              <a:buSzPct val="130000"/>
              <a:buFont typeface="Wingdings" charset="2"/>
              <a:buChar char="§"/>
            </a:pPr>
            <a:r>
              <a:rPr lang="en-GB" sz="2200" dirty="0" smtClean="0"/>
              <a:t>The most important difference between DM1 and DM2 is the absence of congenital form in DM2</a:t>
            </a:r>
          </a:p>
          <a:p>
            <a:pPr>
              <a:lnSpc>
                <a:spcPct val="90000"/>
              </a:lnSpc>
              <a:spcBef>
                <a:spcPts val="1128"/>
              </a:spcBef>
              <a:buClr>
                <a:srgbClr val="A22212"/>
              </a:buClr>
              <a:buSzPct val="130000"/>
              <a:buFont typeface="Wingdings" charset="2"/>
              <a:buChar char="§"/>
            </a:pPr>
            <a:r>
              <a:rPr lang="en-GB" sz="2200" dirty="0" smtClean="0"/>
              <a:t>Clinically based ascertainment of DM2 patients is difficult because of large phenotypic variability:</a:t>
            </a:r>
          </a:p>
          <a:p>
            <a:pPr lvl="1">
              <a:buClr>
                <a:srgbClr val="A22212"/>
              </a:buClr>
              <a:buSzPct val="130000"/>
              <a:buFont typeface="Courier New"/>
              <a:buChar char="o"/>
            </a:pPr>
            <a:r>
              <a:rPr lang="en-GB" sz="2000" dirty="0" smtClean="0"/>
              <a:t>Milder phenotypes with prominent myalgia may be misdiagnosed as fibromyalgia</a:t>
            </a:r>
          </a:p>
          <a:p>
            <a:pPr lvl="1">
              <a:buClr>
                <a:srgbClr val="A22212"/>
              </a:buClr>
              <a:buSzPct val="130000"/>
              <a:buFont typeface="Courier New"/>
              <a:buChar char="o"/>
            </a:pPr>
            <a:r>
              <a:rPr lang="en-GB" sz="2000" dirty="0" smtClean="0"/>
              <a:t>Patients with onset of slowly progressive proximal muscle weakness after the age 70, may not be examined for neuromuscular investigations </a:t>
            </a:r>
          </a:p>
        </p:txBody>
      </p:sp>
      <p:pic>
        <p:nvPicPr>
          <p:cNvPr id="7" name="Immagin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64704"/>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3"/>
          <p:cNvSpPr>
            <a:spLocks noGrp="1" noChangeArrowheads="1"/>
          </p:cNvSpPr>
          <p:nvPr>
            <p:ph type="title"/>
          </p:nvPr>
        </p:nvSpPr>
        <p:spPr bwMode="auto">
          <a:xfrm>
            <a:off x="609600" y="400735"/>
            <a:ext cx="815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it-IT" altLang="it-IT" sz="3600" dirty="0" smtClean="0">
                <a:solidFill>
                  <a:srgbClr val="072C62"/>
                </a:solidFill>
                <a:latin typeface="Calibri" pitchFamily="34" charset="0"/>
                <a:cs typeface="Times New Roman" pitchFamily="18" charset="0"/>
              </a:rPr>
              <a:t>Take home </a:t>
            </a:r>
            <a:r>
              <a:rPr lang="it-IT" altLang="it-IT" sz="3600" dirty="0" err="1" smtClean="0">
                <a:solidFill>
                  <a:srgbClr val="072C62"/>
                </a:solidFill>
                <a:latin typeface="Calibri" pitchFamily="34" charset="0"/>
                <a:cs typeface="Times New Roman" pitchFamily="18" charset="0"/>
              </a:rPr>
              <a:t>message</a:t>
            </a:r>
            <a:endParaRPr lang="it-IT" altLang="it-IT" sz="3600" dirty="0">
              <a:solidFill>
                <a:srgbClr val="072C62"/>
              </a:solidFill>
              <a:latin typeface="Calibri" pitchFamily="34" charset="0"/>
              <a:cs typeface="Times New Roman" pitchFamily="18" charset="0"/>
            </a:endParaRPr>
          </a:p>
        </p:txBody>
      </p:sp>
    </p:spTree>
    <p:extLst>
      <p:ext uri="{BB962C8B-B14F-4D97-AF65-F5344CB8AC3E}">
        <p14:creationId xmlns:p14="http://schemas.microsoft.com/office/powerpoint/2010/main" val="156894483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quarter" idx="4294967295"/>
          </p:nvPr>
        </p:nvSpPr>
        <p:spPr>
          <a:xfrm>
            <a:off x="518934" y="1600200"/>
            <a:ext cx="8291512" cy="5141913"/>
          </a:xfrm>
        </p:spPr>
        <p:txBody>
          <a:bodyPr>
            <a:normAutofit lnSpcReduction="10000"/>
          </a:bodyPr>
          <a:lstStyle/>
          <a:p>
            <a:pPr>
              <a:lnSpc>
                <a:spcPct val="90000"/>
              </a:lnSpc>
              <a:buClr>
                <a:srgbClr val="A22212"/>
              </a:buClr>
              <a:buSzPct val="130000"/>
              <a:buFont typeface="Wingdings" charset="2"/>
              <a:buChar char="§"/>
            </a:pPr>
            <a:r>
              <a:rPr lang="en-GB" sz="2200" dirty="0" smtClean="0"/>
              <a:t>In Dm2 the mutation usually contracts in the next generation being shorter in the c</a:t>
            </a:r>
            <a:r>
              <a:rPr lang="en-GB" sz="2400" dirty="0" smtClean="0"/>
              <a:t>hildren. </a:t>
            </a:r>
            <a:r>
              <a:rPr lang="en-GB" sz="2200" dirty="0" smtClean="0"/>
              <a:t>This may explain some distinct features of DM2:</a:t>
            </a:r>
          </a:p>
          <a:p>
            <a:pPr lvl="1">
              <a:lnSpc>
                <a:spcPct val="90000"/>
              </a:lnSpc>
              <a:buClr>
                <a:srgbClr val="A22212"/>
              </a:buClr>
              <a:buSzPct val="130000"/>
              <a:buFont typeface="Courier New"/>
              <a:buChar char="o"/>
            </a:pPr>
            <a:r>
              <a:rPr lang="en-GB" sz="2000" dirty="0" smtClean="0"/>
              <a:t>Missing of congenital form</a:t>
            </a:r>
          </a:p>
          <a:p>
            <a:pPr lvl="1">
              <a:lnSpc>
                <a:spcPct val="90000"/>
              </a:lnSpc>
              <a:buClr>
                <a:srgbClr val="A22212"/>
              </a:buClr>
              <a:buSzPct val="130000"/>
              <a:buFont typeface="Courier New"/>
              <a:buChar char="o"/>
            </a:pPr>
            <a:r>
              <a:rPr lang="en-GB" sz="2000" dirty="0" smtClean="0"/>
              <a:t>The lack of anticipation</a:t>
            </a:r>
          </a:p>
          <a:p>
            <a:pPr lvl="1">
              <a:lnSpc>
                <a:spcPct val="90000"/>
              </a:lnSpc>
              <a:buClr>
                <a:srgbClr val="A22212"/>
              </a:buClr>
              <a:buSzPct val="130000"/>
              <a:buFont typeface="Courier New"/>
              <a:buChar char="o"/>
            </a:pPr>
            <a:r>
              <a:rPr lang="en-GB" sz="2000" dirty="0" smtClean="0"/>
              <a:t>The later onset</a:t>
            </a:r>
          </a:p>
          <a:p>
            <a:pPr>
              <a:lnSpc>
                <a:spcPct val="90000"/>
              </a:lnSpc>
              <a:spcBef>
                <a:spcPts val="1128"/>
              </a:spcBef>
              <a:buClr>
                <a:srgbClr val="A22212"/>
              </a:buClr>
              <a:buSzPct val="130000"/>
              <a:buFont typeface="Wingdings" charset="2"/>
              <a:buChar char="§"/>
            </a:pPr>
            <a:r>
              <a:rPr lang="en-GB" sz="2200" dirty="0" smtClean="0"/>
              <a:t>The size of CCTG repeat expansion in leucocyte DNA in DM2 seems to be related in large part to the age of patient and not to the severity of symptoms or manifestations</a:t>
            </a:r>
          </a:p>
          <a:p>
            <a:pPr>
              <a:lnSpc>
                <a:spcPct val="90000"/>
              </a:lnSpc>
              <a:spcBef>
                <a:spcPts val="1128"/>
              </a:spcBef>
              <a:buClr>
                <a:srgbClr val="A22212"/>
              </a:buClr>
              <a:buSzPct val="130000"/>
              <a:buFont typeface="Wingdings" charset="2"/>
              <a:buChar char="§"/>
            </a:pPr>
            <a:r>
              <a:rPr lang="en-GB" sz="2200" dirty="0" smtClean="0"/>
              <a:t>Atypical severe phenotype due to modifier gene (chloride and sodium channel)</a:t>
            </a:r>
          </a:p>
          <a:p>
            <a:pPr>
              <a:lnSpc>
                <a:spcPct val="90000"/>
              </a:lnSpc>
              <a:spcBef>
                <a:spcPts val="1128"/>
              </a:spcBef>
              <a:buClr>
                <a:srgbClr val="A22212"/>
              </a:buClr>
              <a:buSzPct val="130000"/>
              <a:buFont typeface="Wingdings" charset="2"/>
              <a:buChar char="§"/>
            </a:pPr>
            <a:r>
              <a:rPr lang="en-GB" sz="2200" dirty="0" smtClean="0"/>
              <a:t>Severely atrophic </a:t>
            </a:r>
            <a:r>
              <a:rPr lang="en-GB" sz="2200" dirty="0" err="1" smtClean="0"/>
              <a:t>fibers</a:t>
            </a:r>
            <a:r>
              <a:rPr lang="en-GB" sz="2200" dirty="0" smtClean="0"/>
              <a:t> with </a:t>
            </a:r>
            <a:r>
              <a:rPr lang="en-GB" sz="2200" dirty="0" err="1" smtClean="0"/>
              <a:t>pyknotic</a:t>
            </a:r>
            <a:r>
              <a:rPr lang="en-GB" sz="2200" dirty="0" smtClean="0"/>
              <a:t> nuclear clumps are found early in DM2 muscle biopsy and before the occurrence of muscle weakness. In DM1, nuclear clumps are present in end-stage muscle biopsy</a:t>
            </a:r>
          </a:p>
          <a:p>
            <a:pPr>
              <a:lnSpc>
                <a:spcPct val="90000"/>
              </a:lnSpc>
              <a:spcBef>
                <a:spcPts val="1128"/>
              </a:spcBef>
              <a:buClr>
                <a:srgbClr val="A22212"/>
              </a:buClr>
              <a:buSzPct val="130000"/>
              <a:buFont typeface="Wingdings" charset="2"/>
              <a:buChar char="§"/>
            </a:pPr>
            <a:r>
              <a:rPr lang="en-GB" sz="2200" dirty="0" smtClean="0"/>
              <a:t>DM2 is predominantly a disease of type 2 fibre</a:t>
            </a:r>
          </a:p>
          <a:p>
            <a:pPr lvl="1">
              <a:lnSpc>
                <a:spcPct val="90000"/>
              </a:lnSpc>
              <a:buClr>
                <a:srgbClr val="A22212"/>
              </a:buClr>
              <a:buSzPct val="130000"/>
              <a:buFont typeface="Wingdings" charset="2"/>
              <a:buChar char="§"/>
            </a:pPr>
            <a:endParaRPr lang="en-GB" sz="1800" dirty="0" smtClean="0"/>
          </a:p>
          <a:p>
            <a:pPr>
              <a:buClr>
                <a:srgbClr val="A22212"/>
              </a:buClr>
              <a:buSzPct val="130000"/>
              <a:buFont typeface="Wingdings" charset="2"/>
              <a:buChar char="§"/>
            </a:pPr>
            <a:endParaRPr lang="en-GB" sz="2400" dirty="0"/>
          </a:p>
        </p:txBody>
      </p:sp>
      <p:pic>
        <p:nvPicPr>
          <p:cNvPr id="7" name="Immagin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64704"/>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3"/>
          <p:cNvSpPr>
            <a:spLocks noGrp="1" noChangeArrowheads="1"/>
          </p:cNvSpPr>
          <p:nvPr>
            <p:ph type="title"/>
          </p:nvPr>
        </p:nvSpPr>
        <p:spPr bwMode="auto">
          <a:xfrm>
            <a:off x="609600" y="400735"/>
            <a:ext cx="815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it-IT" altLang="it-IT" sz="3600" dirty="0" smtClean="0">
                <a:solidFill>
                  <a:srgbClr val="072C62"/>
                </a:solidFill>
                <a:latin typeface="Calibri" pitchFamily="34" charset="0"/>
                <a:cs typeface="Times New Roman" pitchFamily="18" charset="0"/>
              </a:rPr>
              <a:t>Take home </a:t>
            </a:r>
            <a:r>
              <a:rPr lang="it-IT" altLang="it-IT" sz="3600" dirty="0" err="1" smtClean="0">
                <a:solidFill>
                  <a:srgbClr val="072C62"/>
                </a:solidFill>
                <a:latin typeface="Calibri" pitchFamily="34" charset="0"/>
                <a:cs typeface="Times New Roman" pitchFamily="18" charset="0"/>
              </a:rPr>
              <a:t>message</a:t>
            </a:r>
            <a:endParaRPr lang="it-IT" altLang="it-IT" sz="3600" dirty="0">
              <a:solidFill>
                <a:srgbClr val="072C62"/>
              </a:solidFill>
              <a:latin typeface="Calibri" pitchFamily="34" charset="0"/>
              <a:cs typeface="Times New Roman" pitchFamily="18" charset="0"/>
            </a:endParaRPr>
          </a:p>
        </p:txBody>
      </p:sp>
    </p:spTree>
    <p:extLst>
      <p:ext uri="{BB962C8B-B14F-4D97-AF65-F5344CB8AC3E}">
        <p14:creationId xmlns:p14="http://schemas.microsoft.com/office/powerpoint/2010/main" val="150366827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p:cNvSpPr/>
          <p:nvPr/>
        </p:nvSpPr>
        <p:spPr>
          <a:xfrm>
            <a:off x="223470" y="2132856"/>
            <a:ext cx="8669010" cy="2246769"/>
          </a:xfrm>
          <a:prstGeom prst="rect">
            <a:avLst/>
          </a:prstGeom>
          <a:ln w="28575">
            <a:noFill/>
          </a:ln>
          <a:effectLst/>
        </p:spPr>
        <p:txBody>
          <a:bodyPr wrap="square">
            <a:spAutoFit/>
          </a:bodyPr>
          <a:lstStyle/>
          <a:p>
            <a:pPr algn="just" defTabSz="451127">
              <a:spcBef>
                <a:spcPct val="0"/>
              </a:spcBef>
              <a:spcAft>
                <a:spcPts val="600"/>
              </a:spcAft>
              <a:buClr>
                <a:srgbClr val="C00000"/>
              </a:buClr>
              <a:defRPr/>
            </a:pPr>
            <a:r>
              <a:rPr lang="en-US" sz="2200" dirty="0"/>
              <a:t>The enormous advances in the understanding of the molecular pathogenesis of DM1 and DM2 has revealed pathways of molecular pathogenesis more complex than previously appreciated </a:t>
            </a:r>
          </a:p>
          <a:p>
            <a:pPr algn="ctr" defTabSz="451127">
              <a:spcBef>
                <a:spcPct val="0"/>
              </a:spcBef>
              <a:spcAft>
                <a:spcPts val="600"/>
              </a:spcAft>
              <a:buClr>
                <a:srgbClr val="C00000"/>
              </a:buClr>
              <a:defRPr/>
            </a:pPr>
            <a:r>
              <a:rPr lang="en-US" sz="2400" b="1" dirty="0" smtClean="0">
                <a:solidFill>
                  <a:srgbClr val="C00000"/>
                </a:solidFill>
                <a:cs typeface="Arial" pitchFamily="34" charset="0"/>
              </a:rPr>
              <a:t>however</a:t>
            </a:r>
            <a:endParaRPr lang="en-US" sz="2400" b="1" dirty="0">
              <a:solidFill>
                <a:srgbClr val="C00000"/>
              </a:solidFill>
              <a:cs typeface="Arial" pitchFamily="34" charset="0"/>
            </a:endParaRPr>
          </a:p>
          <a:p>
            <a:pPr algn="ctr" defTabSz="451127">
              <a:spcBef>
                <a:spcPct val="0"/>
              </a:spcBef>
              <a:spcAft>
                <a:spcPts val="600"/>
              </a:spcAft>
              <a:buClr>
                <a:srgbClr val="C00000"/>
              </a:buClr>
              <a:defRPr/>
            </a:pPr>
            <a:r>
              <a:rPr lang="en-US" sz="2000" b="1" dirty="0" smtClean="0">
                <a:solidFill>
                  <a:srgbClr val="C00000"/>
                </a:solidFill>
                <a:cs typeface="Arial" pitchFamily="34" charset="0"/>
              </a:rPr>
              <a:t>the </a:t>
            </a:r>
            <a:r>
              <a:rPr lang="en-US" sz="2000" b="1" dirty="0">
                <a:solidFill>
                  <a:srgbClr val="C00000"/>
                </a:solidFill>
                <a:cs typeface="Arial" pitchFamily="34" charset="0"/>
              </a:rPr>
              <a:t>basis for the differences between DM1 and DM2 has not been clarified at the molecular </a:t>
            </a:r>
            <a:r>
              <a:rPr lang="en-US" sz="2000" b="1" dirty="0" smtClean="0">
                <a:solidFill>
                  <a:srgbClr val="C00000"/>
                </a:solidFill>
                <a:cs typeface="Arial" pitchFamily="34" charset="0"/>
              </a:rPr>
              <a:t>level</a:t>
            </a:r>
          </a:p>
        </p:txBody>
      </p:sp>
      <p:sp>
        <p:nvSpPr>
          <p:cNvPr id="6" name="Freccia in giù 5"/>
          <p:cNvSpPr/>
          <p:nvPr/>
        </p:nvSpPr>
        <p:spPr>
          <a:xfrm>
            <a:off x="4400876" y="4653136"/>
            <a:ext cx="314198" cy="43204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C00000"/>
              </a:solidFill>
            </a:endParaRPr>
          </a:p>
        </p:txBody>
      </p:sp>
      <p:sp>
        <p:nvSpPr>
          <p:cNvPr id="2" name="Rettangolo 1"/>
          <p:cNvSpPr/>
          <p:nvPr/>
        </p:nvSpPr>
        <p:spPr>
          <a:xfrm>
            <a:off x="2267744" y="5158933"/>
            <a:ext cx="4572000" cy="707886"/>
          </a:xfrm>
          <a:prstGeom prst="rect">
            <a:avLst/>
          </a:prstGeom>
        </p:spPr>
        <p:txBody>
          <a:bodyPr>
            <a:spAutoFit/>
          </a:bodyPr>
          <a:lstStyle/>
          <a:p>
            <a:pPr algn="ctr" defTabSz="451127">
              <a:spcBef>
                <a:spcPct val="0"/>
              </a:spcBef>
              <a:spcAft>
                <a:spcPts val="600"/>
              </a:spcAft>
              <a:buClr>
                <a:srgbClr val="C00000"/>
              </a:buClr>
              <a:defRPr/>
            </a:pPr>
            <a:r>
              <a:rPr lang="en-US" sz="2000" b="1" dirty="0">
                <a:cs typeface="Arial" pitchFamily="34" charset="0"/>
              </a:rPr>
              <a:t>important for the development of effective therapies</a:t>
            </a:r>
          </a:p>
        </p:txBody>
      </p:sp>
      <p:pic>
        <p:nvPicPr>
          <p:cNvPr id="7" name="Immagin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64704"/>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3"/>
          <p:cNvSpPr>
            <a:spLocks noGrp="1" noChangeArrowheads="1"/>
          </p:cNvSpPr>
          <p:nvPr>
            <p:ph type="title"/>
          </p:nvPr>
        </p:nvSpPr>
        <p:spPr bwMode="auto">
          <a:xfrm>
            <a:off x="609600" y="400735"/>
            <a:ext cx="815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it-IT" altLang="it-IT" sz="3600" dirty="0" smtClean="0">
                <a:solidFill>
                  <a:srgbClr val="072C62"/>
                </a:solidFill>
                <a:latin typeface="Calibri" pitchFamily="34" charset="0"/>
                <a:cs typeface="Times New Roman" pitchFamily="18" charset="0"/>
              </a:rPr>
              <a:t>Take home </a:t>
            </a:r>
            <a:r>
              <a:rPr lang="it-IT" altLang="it-IT" sz="3600" dirty="0" err="1" smtClean="0">
                <a:solidFill>
                  <a:srgbClr val="072C62"/>
                </a:solidFill>
                <a:latin typeface="Calibri" pitchFamily="34" charset="0"/>
                <a:cs typeface="Times New Roman" pitchFamily="18" charset="0"/>
              </a:rPr>
              <a:t>message</a:t>
            </a:r>
            <a:endParaRPr lang="it-IT" altLang="it-IT" sz="3600" dirty="0">
              <a:solidFill>
                <a:srgbClr val="072C62"/>
              </a:solidFill>
              <a:latin typeface="Calibri" pitchFamily="34" charset="0"/>
              <a:cs typeface="Times New Roman" pitchFamily="18" charset="0"/>
            </a:endParaRPr>
          </a:p>
        </p:txBody>
      </p:sp>
    </p:spTree>
    <p:extLst>
      <p:ext uri="{BB962C8B-B14F-4D97-AF65-F5344CB8AC3E}">
        <p14:creationId xmlns:p14="http://schemas.microsoft.com/office/powerpoint/2010/main" val="4808406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8" descr="http://us.cdn4.123rf.com/168nwm/buchachon/buchachon1207/buchachon120700178/14530102-stretta-di-mano-e-la-luce-del-sole-di-sfondo.jpg"/>
          <p:cNvPicPr>
            <a:picLocks noChangeAspect="1" noChangeArrowheads="1"/>
          </p:cNvPicPr>
          <p:nvPr/>
        </p:nvPicPr>
        <p:blipFill>
          <a:blip r:embed="rId2">
            <a:extLst>
              <a:ext uri="{28A0092B-C50C-407E-A947-70E740481C1C}">
                <a14:useLocalDpi xmlns:a14="http://schemas.microsoft.com/office/drawing/2010/main" val="0"/>
              </a:ext>
            </a:extLst>
          </a:blip>
          <a:srcRect t="24065" b="6833"/>
          <a:stretch>
            <a:fillRect/>
          </a:stretch>
        </p:blipFill>
        <p:spPr bwMode="auto">
          <a:xfrm>
            <a:off x="2282825" y="1214438"/>
            <a:ext cx="11985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ma 1"/>
          <p:cNvGraphicFramePr/>
          <p:nvPr>
            <p:extLst>
              <p:ext uri="{D42A27DB-BD31-4B8C-83A1-F6EECF244321}">
                <p14:modId xmlns:p14="http://schemas.microsoft.com/office/powerpoint/2010/main" val="3972462465"/>
              </p:ext>
            </p:extLst>
          </p:nvPr>
        </p:nvGraphicFramePr>
        <p:xfrm>
          <a:off x="179512" y="76470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296" name="Rettangolo 2"/>
          <p:cNvSpPr>
            <a:spLocks noChangeArrowheads="1"/>
          </p:cNvSpPr>
          <p:nvPr/>
        </p:nvSpPr>
        <p:spPr bwMode="auto">
          <a:xfrm>
            <a:off x="755650" y="4941888"/>
            <a:ext cx="457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Clr>
                <a:srgbClr val="000099"/>
              </a:buClr>
              <a:buFontTx/>
              <a:buNone/>
              <a:defRPr/>
            </a:pPr>
            <a:r>
              <a:rPr lang="it-IT" altLang="it-IT" sz="2400" b="1" dirty="0" smtClean="0">
                <a:solidFill>
                  <a:srgbClr val="C00000"/>
                </a:solidFill>
                <a:latin typeface="+mn-lt"/>
              </a:rPr>
              <a:t>……and to </a:t>
            </a:r>
            <a:r>
              <a:rPr lang="it-IT" altLang="it-IT" sz="2400" b="1" dirty="0" err="1" smtClean="0">
                <a:solidFill>
                  <a:srgbClr val="C00000"/>
                </a:solidFill>
                <a:latin typeface="+mn-lt"/>
              </a:rPr>
              <a:t>patients</a:t>
            </a:r>
            <a:r>
              <a:rPr lang="it-IT" altLang="it-IT" sz="2400" b="1" dirty="0" smtClean="0">
                <a:solidFill>
                  <a:srgbClr val="C00000"/>
                </a:solidFill>
                <a:latin typeface="+mn-lt"/>
              </a:rPr>
              <a:t> and </a:t>
            </a:r>
            <a:r>
              <a:rPr lang="it-IT" altLang="it-IT" sz="2400" b="1" dirty="0" err="1" smtClean="0">
                <a:solidFill>
                  <a:srgbClr val="C00000"/>
                </a:solidFill>
                <a:latin typeface="+mn-lt"/>
              </a:rPr>
              <a:t>their</a:t>
            </a:r>
            <a:r>
              <a:rPr lang="it-IT" altLang="it-IT" sz="2400" b="1" dirty="0" smtClean="0">
                <a:solidFill>
                  <a:srgbClr val="C00000"/>
                </a:solidFill>
                <a:latin typeface="+mn-lt"/>
              </a:rPr>
              <a:t> families</a:t>
            </a:r>
            <a:endParaRPr lang="it-IT" altLang="it-IT" sz="2400" b="1" dirty="0">
              <a:solidFill>
                <a:srgbClr val="C00000"/>
              </a:solidFill>
              <a:latin typeface="+mn-lt"/>
            </a:endParaRPr>
          </a:p>
        </p:txBody>
      </p:sp>
      <p:sp>
        <p:nvSpPr>
          <p:cNvPr id="159749" name="Title 1"/>
          <p:cNvSpPr txBox="1">
            <a:spLocks/>
          </p:cNvSpPr>
          <p:nvPr/>
        </p:nvSpPr>
        <p:spPr bwMode="auto">
          <a:xfrm>
            <a:off x="179388" y="150813"/>
            <a:ext cx="60737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solidFill>
                  <a:srgbClr val="C00000"/>
                </a:solidFill>
                <a:latin typeface="Arial Rounded MT Bold" charset="0"/>
              </a:rPr>
              <a:t>Thanks to…..</a:t>
            </a:r>
          </a:p>
        </p:txBody>
      </p:sp>
      <p:sp>
        <p:nvSpPr>
          <p:cNvPr id="12" name="Rettangolo arrotondato 11"/>
          <p:cNvSpPr/>
          <p:nvPr/>
        </p:nvSpPr>
        <p:spPr>
          <a:xfrm>
            <a:off x="7019925" y="981075"/>
            <a:ext cx="1296988" cy="2735263"/>
          </a:xfrm>
          <a:prstGeom prst="roundRect">
            <a:avLst>
              <a:gd name="adj" fmla="val 10000"/>
            </a:avLst>
          </a:prstGeom>
          <a:ln/>
        </p:spPr>
        <p:style>
          <a:lnRef idx="2">
            <a:schemeClr val="accent2"/>
          </a:lnRef>
          <a:fillRef idx="1">
            <a:schemeClr val="lt1"/>
          </a:fillRef>
          <a:effectRef idx="0">
            <a:schemeClr val="accent2"/>
          </a:effectRef>
          <a:fontRef idx="minor">
            <a:schemeClr val="dk1"/>
          </a:fontRef>
        </p:style>
        <p:txBody>
          <a:bodyPr/>
          <a:lstStyle/>
          <a:p>
            <a:pPr>
              <a:defRPr/>
            </a:pPr>
            <a:endParaRPr lang="it-IT" dirty="0"/>
          </a:p>
        </p:txBody>
      </p:sp>
      <p:sp>
        <p:nvSpPr>
          <p:cNvPr id="13" name="Rettangolo 12"/>
          <p:cNvSpPr/>
          <p:nvPr/>
        </p:nvSpPr>
        <p:spPr>
          <a:xfrm>
            <a:off x="7019925" y="765175"/>
            <a:ext cx="1263650" cy="23733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26670" tIns="17780" rIns="26670" bIns="17780" spcCol="1270" anchor="ctr"/>
          <a:lstStyle/>
          <a:p>
            <a:pPr algn="ctr" eaLnBrk="1" fontAlgn="auto" hangingPunct="1">
              <a:spcAft>
                <a:spcPts val="600"/>
              </a:spcAft>
              <a:defRPr/>
            </a:pPr>
            <a:r>
              <a:rPr lang="it-IT" sz="1400" b="1" i="1" dirty="0">
                <a:solidFill>
                  <a:srgbClr val="FF0000"/>
                </a:solidFill>
                <a:latin typeface="Arial Rounded MT Bold" panose="020F0704030504030204" pitchFamily="34" charset="0"/>
              </a:rPr>
              <a:t>GRANTS</a:t>
            </a:r>
          </a:p>
          <a:p>
            <a:pPr algn="ctr" eaLnBrk="1" fontAlgn="auto" hangingPunct="1">
              <a:spcAft>
                <a:spcPts val="600"/>
              </a:spcAft>
              <a:defRPr/>
            </a:pPr>
            <a:endParaRPr lang="it-IT" sz="1400" dirty="0">
              <a:solidFill>
                <a:schemeClr val="tx1"/>
              </a:solidFill>
              <a:latin typeface="Arial Rounded MT Bold" panose="020F0704030504030204" pitchFamily="34" charset="0"/>
            </a:endParaRPr>
          </a:p>
          <a:p>
            <a:pPr algn="ctr" eaLnBrk="1" fontAlgn="auto" hangingPunct="1">
              <a:spcAft>
                <a:spcPts val="600"/>
              </a:spcAft>
              <a:defRPr/>
            </a:pPr>
            <a:endParaRPr lang="it-IT" sz="1400" dirty="0">
              <a:solidFill>
                <a:schemeClr val="tx1"/>
              </a:solidFill>
              <a:latin typeface="Arial Rounded MT Bold" panose="020F0704030504030204" pitchFamily="34" charset="0"/>
            </a:endParaRPr>
          </a:p>
          <a:p>
            <a:pPr algn="ctr" eaLnBrk="1" fontAlgn="auto" hangingPunct="1">
              <a:spcAft>
                <a:spcPts val="600"/>
              </a:spcAft>
              <a:defRPr/>
            </a:pPr>
            <a:endParaRPr lang="it-IT" sz="1400" dirty="0">
              <a:solidFill>
                <a:schemeClr val="tx1"/>
              </a:solidFill>
              <a:latin typeface="Arial Rounded MT Bold" panose="020F0704030504030204" pitchFamily="34" charset="0"/>
            </a:endParaRPr>
          </a:p>
          <a:p>
            <a:pPr algn="ctr" eaLnBrk="1" fontAlgn="auto" hangingPunct="1">
              <a:spcAft>
                <a:spcPts val="600"/>
              </a:spcAft>
              <a:defRPr/>
            </a:pPr>
            <a:endParaRPr lang="it-IT" sz="1400" dirty="0">
              <a:solidFill>
                <a:schemeClr val="tx1"/>
              </a:solidFill>
              <a:latin typeface="Arial Rounded MT Bold" panose="020F0704030504030204" pitchFamily="34" charset="0"/>
            </a:endParaRPr>
          </a:p>
          <a:p>
            <a:pPr algn="ctr" eaLnBrk="1" fontAlgn="auto" hangingPunct="1">
              <a:spcAft>
                <a:spcPts val="600"/>
              </a:spcAft>
              <a:defRPr/>
            </a:pPr>
            <a:endParaRPr lang="it-IT" sz="1400" dirty="0">
              <a:solidFill>
                <a:schemeClr val="tx1"/>
              </a:solidFill>
              <a:latin typeface="Arial Rounded MT Bold" panose="020F0704030504030204" pitchFamily="34" charset="0"/>
            </a:endParaRPr>
          </a:p>
        </p:txBody>
      </p:sp>
      <p:pic>
        <p:nvPicPr>
          <p:cNvPr id="159752" name="Immagin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21563" y="2471738"/>
            <a:ext cx="57467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3" name="Immagine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370763" y="1966913"/>
            <a:ext cx="6477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4" name="Immagine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421563" y="1412875"/>
            <a:ext cx="576262"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5" name="Immagine 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308850" y="2903538"/>
            <a:ext cx="7921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9756" name="Gruppo 7"/>
          <p:cNvGrpSpPr>
            <a:grpSpLocks/>
          </p:cNvGrpSpPr>
          <p:nvPr/>
        </p:nvGrpSpPr>
        <p:grpSpPr bwMode="auto">
          <a:xfrm>
            <a:off x="5148263" y="4365625"/>
            <a:ext cx="3424237" cy="2101850"/>
            <a:chOff x="-128074" y="595934"/>
            <a:chExt cx="9144000" cy="5930728"/>
          </a:xfrm>
        </p:grpSpPr>
        <p:pic>
          <p:nvPicPr>
            <p:cNvPr id="159759" name="Immagine 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28074" y="595934"/>
              <a:ext cx="9144000" cy="5930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ttangolo 16"/>
            <p:cNvSpPr/>
            <p:nvPr/>
          </p:nvSpPr>
          <p:spPr>
            <a:xfrm>
              <a:off x="7917969" y="1482856"/>
              <a:ext cx="1097957" cy="41658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grpSp>
      <p:pic>
        <p:nvPicPr>
          <p:cNvPr id="159757" name="Immagine 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7950" y="5949950"/>
            <a:ext cx="19431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8" name="Immagine 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rot="10800000" flipH="1" flipV="1">
            <a:off x="7235825" y="3213100"/>
            <a:ext cx="833438"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198978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13522" y="1833205"/>
            <a:ext cx="8678958" cy="4416594"/>
          </a:xfrm>
          <a:prstGeom prst="rect">
            <a:avLst/>
          </a:prstGeom>
          <a:noFill/>
        </p:spPr>
        <p:txBody>
          <a:bodyPr wrap="square">
            <a:spAutoFit/>
          </a:bodyPr>
          <a:lstStyle/>
          <a:p>
            <a:pPr marL="285750" indent="-285750" algn="just">
              <a:spcAft>
                <a:spcPts val="1200"/>
              </a:spcAft>
              <a:buClr>
                <a:srgbClr val="C00000"/>
              </a:buClr>
              <a:buFont typeface="Wingdings" panose="05000000000000000000" pitchFamily="2" charset="2"/>
              <a:buChar char="v"/>
            </a:pPr>
            <a:r>
              <a:rPr lang="en-US" sz="2000" b="1" dirty="0" smtClean="0"/>
              <a:t>DM2/PROMM typically </a:t>
            </a:r>
            <a:r>
              <a:rPr lang="en-US" sz="2000" b="1" dirty="0"/>
              <a:t>presents </a:t>
            </a:r>
            <a:r>
              <a:rPr lang="en-US" sz="2000" b="1" dirty="0" smtClean="0"/>
              <a:t>in adulthood </a:t>
            </a:r>
            <a:r>
              <a:rPr lang="en-US" sz="2000" b="1" dirty="0"/>
              <a:t>between 20 years and 50 years of age.</a:t>
            </a:r>
          </a:p>
          <a:p>
            <a:pPr marL="285750" indent="-285750" algn="just">
              <a:spcAft>
                <a:spcPts val="600"/>
              </a:spcAft>
              <a:buClr>
                <a:srgbClr val="C00000"/>
              </a:buClr>
              <a:buFont typeface="Wingdings" panose="05000000000000000000" pitchFamily="2" charset="2"/>
              <a:buChar char="v"/>
            </a:pPr>
            <a:r>
              <a:rPr lang="en-US" sz="2000" b="1" dirty="0"/>
              <a:t>H</a:t>
            </a:r>
            <a:r>
              <a:rPr lang="en-US" sz="2000" b="1" dirty="0" smtClean="0"/>
              <a:t>as </a:t>
            </a:r>
            <a:r>
              <a:rPr lang="en-US" sz="2000" b="1" dirty="0"/>
              <a:t>variable </a:t>
            </a:r>
            <a:r>
              <a:rPr lang="en-US" sz="2000" b="1" dirty="0" smtClean="0"/>
              <a:t>manifestations:         </a:t>
            </a:r>
          </a:p>
          <a:p>
            <a:pPr marL="800100" lvl="1" indent="-260350" algn="just">
              <a:spcAft>
                <a:spcPts val="600"/>
              </a:spcAft>
              <a:buClr>
                <a:srgbClr val="C00000"/>
              </a:buClr>
              <a:buFont typeface="Wingdings" charset="2"/>
              <a:buChar char="§"/>
            </a:pPr>
            <a:r>
              <a:rPr lang="en-US" b="1" dirty="0" smtClean="0"/>
              <a:t>early </a:t>
            </a:r>
            <a:r>
              <a:rPr lang="en-US" b="1" dirty="0"/>
              <a:t>onset cataracts </a:t>
            </a:r>
            <a:r>
              <a:rPr lang="en-US" b="1" dirty="0" smtClean="0"/>
              <a:t>(&lt;age </a:t>
            </a:r>
            <a:r>
              <a:rPr lang="en-US" b="1" dirty="0"/>
              <a:t>50 years), </a:t>
            </a:r>
          </a:p>
          <a:p>
            <a:pPr marL="800100" lvl="1" indent="-260350" algn="just">
              <a:spcAft>
                <a:spcPts val="600"/>
              </a:spcAft>
              <a:buClr>
                <a:srgbClr val="C00000"/>
              </a:buClr>
              <a:buFont typeface="Wingdings" charset="2"/>
              <a:buChar char="§"/>
            </a:pPr>
            <a:r>
              <a:rPr lang="en-US" b="1" dirty="0" smtClean="0"/>
              <a:t>various </a:t>
            </a:r>
            <a:r>
              <a:rPr lang="en-US" b="1" dirty="0"/>
              <a:t>grip </a:t>
            </a:r>
            <a:r>
              <a:rPr lang="en-US" b="1" dirty="0" err="1" smtClean="0"/>
              <a:t>myotonias</a:t>
            </a:r>
            <a:endParaRPr lang="en-US" b="1" dirty="0"/>
          </a:p>
          <a:p>
            <a:pPr marL="800100" lvl="1" indent="-260350" algn="just">
              <a:spcAft>
                <a:spcPts val="600"/>
              </a:spcAft>
              <a:buClr>
                <a:srgbClr val="C00000"/>
              </a:buClr>
              <a:buFont typeface="Wingdings" charset="2"/>
              <a:buChar char="§"/>
            </a:pPr>
            <a:r>
              <a:rPr lang="en-US" b="1" dirty="0" smtClean="0"/>
              <a:t>thigh </a:t>
            </a:r>
            <a:r>
              <a:rPr lang="en-US" sz="2000" b="1" dirty="0"/>
              <a:t>muscle </a:t>
            </a:r>
            <a:r>
              <a:rPr lang="en-US" sz="2000" b="1" dirty="0" smtClean="0"/>
              <a:t>stiffness </a:t>
            </a:r>
          </a:p>
          <a:p>
            <a:pPr marL="800100" lvl="1" indent="-260350" algn="just">
              <a:spcAft>
                <a:spcPts val="600"/>
              </a:spcAft>
              <a:buClr>
                <a:srgbClr val="C00000"/>
              </a:buClr>
              <a:buFont typeface="Wingdings" charset="2"/>
              <a:buChar char="§"/>
            </a:pPr>
            <a:r>
              <a:rPr lang="en-US" b="1" dirty="0" smtClean="0"/>
              <a:t>muscle pain</a:t>
            </a:r>
            <a:endParaRPr lang="en-US" b="1" dirty="0"/>
          </a:p>
          <a:p>
            <a:pPr marL="800100" lvl="1" indent="-260350" algn="just">
              <a:spcAft>
                <a:spcPts val="600"/>
              </a:spcAft>
              <a:buClr>
                <a:srgbClr val="C00000"/>
              </a:buClr>
              <a:buFont typeface="Wingdings" charset="2"/>
              <a:buChar char="§"/>
            </a:pPr>
            <a:r>
              <a:rPr lang="en-US" b="1" dirty="0" smtClean="0"/>
              <a:t>Weakness to 3 top muscles:  	 </a:t>
            </a:r>
            <a:r>
              <a:rPr lang="de-DE" i="1" dirty="0" err="1" smtClean="0"/>
              <a:t>Sternocleidomastoid</a:t>
            </a:r>
            <a:r>
              <a:rPr lang="de-DE" i="1" dirty="0" smtClean="0"/>
              <a:t> </a:t>
            </a:r>
            <a:r>
              <a:rPr lang="de-DE" i="1" dirty="0" err="1"/>
              <a:t>muscl</a:t>
            </a:r>
            <a:r>
              <a:rPr lang="de-DE" dirty="0" err="1"/>
              <a:t>e</a:t>
            </a:r>
            <a:r>
              <a:rPr lang="en-US" b="1" dirty="0" smtClean="0"/>
              <a:t> </a:t>
            </a:r>
          </a:p>
          <a:p>
            <a:pPr marL="1876425" lvl="1" algn="just">
              <a:spcAft>
                <a:spcPts val="600"/>
              </a:spcAft>
              <a:buClr>
                <a:srgbClr val="C00000"/>
              </a:buClr>
            </a:pPr>
            <a:endParaRPr lang="de-DE" dirty="0" smtClean="0"/>
          </a:p>
          <a:p>
            <a:pPr marL="1876425" lvl="1" algn="just">
              <a:spcAft>
                <a:spcPts val="600"/>
              </a:spcAft>
              <a:buClr>
                <a:srgbClr val="C00000"/>
              </a:buClr>
            </a:pPr>
            <a:r>
              <a:rPr lang="de-DE" dirty="0"/>
              <a:t>	</a:t>
            </a:r>
            <a:r>
              <a:rPr lang="de-DE" dirty="0" smtClean="0"/>
              <a:t>		            			 	 </a:t>
            </a:r>
            <a:r>
              <a:rPr lang="de-DE" i="1" dirty="0" smtClean="0"/>
              <a:t>Extensor </a:t>
            </a:r>
            <a:r>
              <a:rPr lang="de-DE" i="1" dirty="0" err="1"/>
              <a:t>pollicis</a:t>
            </a:r>
            <a:r>
              <a:rPr lang="de-DE" i="1" dirty="0"/>
              <a:t> </a:t>
            </a:r>
            <a:r>
              <a:rPr lang="de-DE" i="1" dirty="0" err="1" smtClean="0"/>
              <a:t>longus</a:t>
            </a:r>
            <a:r>
              <a:rPr lang="de-DE" i="1" dirty="0" smtClean="0"/>
              <a:t> </a:t>
            </a:r>
          </a:p>
          <a:p>
            <a:pPr marL="1876425" lvl="1" algn="just">
              <a:spcAft>
                <a:spcPts val="600"/>
              </a:spcAft>
              <a:buClr>
                <a:srgbClr val="C00000"/>
              </a:buClr>
            </a:pPr>
            <a:r>
              <a:rPr lang="de-DE" dirty="0" smtClean="0"/>
              <a:t>              </a:t>
            </a:r>
            <a:r>
              <a:rPr lang="de-DE" i="1" dirty="0" err="1" smtClean="0"/>
              <a:t>Iliopsoas</a:t>
            </a:r>
            <a:r>
              <a:rPr lang="de-DE" i="1" dirty="0" smtClean="0"/>
              <a:t> </a:t>
            </a:r>
            <a:r>
              <a:rPr lang="de-DE" i="1" dirty="0" err="1" smtClean="0"/>
              <a:t>muscle</a:t>
            </a:r>
            <a:r>
              <a:rPr lang="de-DE" i="1" dirty="0" smtClean="0"/>
              <a:t> </a:t>
            </a:r>
          </a:p>
          <a:p>
            <a:pPr marL="285750" indent="-285750" algn="just">
              <a:buClr>
                <a:srgbClr val="C00000"/>
              </a:buClr>
              <a:buFont typeface="Wingdings" panose="05000000000000000000" pitchFamily="2" charset="2"/>
              <a:buChar char="v"/>
            </a:pPr>
            <a:endParaRPr lang="it-IT" sz="2000" b="1" dirty="0">
              <a:ea typeface="ＭＳ Ｐゴシック" pitchFamily="-111" charset="-128"/>
            </a:endParaRPr>
          </a:p>
        </p:txBody>
      </p:sp>
      <p:pic>
        <p:nvPicPr>
          <p:cNvPr id="6" name="Picture 6" descr="http://www.anewwayoflife.com/jpegs/neck_flexor.jpg">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3645024"/>
            <a:ext cx="935335" cy="1494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Extensor Pollicis Longus">
            <a:hlinkClick r:id="rId4"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376" y="4725144"/>
            <a:ext cx="671867"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Iliopsoas">
            <a:hlinkClick r:id="rId6" action="ppaction://hlinkfi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9992" y="5013176"/>
            <a:ext cx="629977"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ttangolo 3"/>
          <p:cNvSpPr>
            <a:spLocks noGrp="1" noChangeArrowheads="1"/>
          </p:cNvSpPr>
          <p:nvPr>
            <p:ph type="title"/>
          </p:nvPr>
        </p:nvSpPr>
        <p:spPr bwMode="auto">
          <a:xfrm>
            <a:off x="612648" y="400735"/>
            <a:ext cx="815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it-IT" altLang="it-IT" dirty="0">
                <a:solidFill>
                  <a:srgbClr val="000000"/>
                </a:solidFill>
                <a:latin typeface="Calibri" pitchFamily="34" charset="0"/>
                <a:cs typeface="Times New Roman" pitchFamily="18" charset="0"/>
              </a:rPr>
              <a:t>Myotonic </a:t>
            </a:r>
            <a:r>
              <a:rPr lang="it-IT" altLang="it-IT" dirty="0" err="1">
                <a:solidFill>
                  <a:srgbClr val="000000"/>
                </a:solidFill>
                <a:latin typeface="Calibri" pitchFamily="34" charset="0"/>
                <a:cs typeface="Times New Roman" pitchFamily="18" charset="0"/>
              </a:rPr>
              <a:t>Dystrophy</a:t>
            </a:r>
            <a:r>
              <a:rPr lang="it-IT" altLang="it-IT" dirty="0">
                <a:solidFill>
                  <a:srgbClr val="000000"/>
                </a:solidFill>
                <a:latin typeface="Calibri" pitchFamily="34" charset="0"/>
                <a:cs typeface="Times New Roman" pitchFamily="18" charset="0"/>
              </a:rPr>
              <a:t> </a:t>
            </a:r>
            <a:r>
              <a:rPr lang="it-IT" altLang="it-IT" dirty="0" err="1">
                <a:solidFill>
                  <a:srgbClr val="000000"/>
                </a:solidFill>
                <a:latin typeface="Calibri" pitchFamily="34" charset="0"/>
                <a:cs typeface="Times New Roman" pitchFamily="18" charset="0"/>
              </a:rPr>
              <a:t>type</a:t>
            </a:r>
            <a:r>
              <a:rPr lang="it-IT" altLang="it-IT" dirty="0">
                <a:solidFill>
                  <a:srgbClr val="000000"/>
                </a:solidFill>
                <a:latin typeface="Calibri" pitchFamily="34" charset="0"/>
                <a:cs typeface="Times New Roman" pitchFamily="18" charset="0"/>
              </a:rPr>
              <a:t> 2</a:t>
            </a:r>
          </a:p>
        </p:txBody>
      </p:sp>
      <p:pic>
        <p:nvPicPr>
          <p:cNvPr id="13" name="Immagin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950" y="765175"/>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083544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1628800"/>
            <a:ext cx="8640960" cy="3077766"/>
          </a:xfrm>
          <a:prstGeom prst="rect">
            <a:avLst/>
          </a:prstGeom>
        </p:spPr>
        <p:txBody>
          <a:bodyPr wrap="square">
            <a:spAutoFit/>
          </a:bodyPr>
          <a:lstStyle/>
          <a:p>
            <a:pPr marL="285750" indent="-285750" algn="just">
              <a:spcAft>
                <a:spcPts val="1200"/>
              </a:spcAft>
              <a:buClr>
                <a:srgbClr val="C00000"/>
              </a:buClr>
              <a:buFont typeface="Wingdings" panose="05000000000000000000" pitchFamily="2" charset="2"/>
              <a:buChar char="v"/>
            </a:pPr>
            <a:r>
              <a:rPr lang="en-US" b="1" dirty="0"/>
              <a:t>t</a:t>
            </a:r>
            <a:r>
              <a:rPr lang="en-US" b="1" dirty="0" smtClean="0"/>
              <a:t>he </a:t>
            </a:r>
            <a:r>
              <a:rPr lang="en-US" b="1" dirty="0"/>
              <a:t>onset of symptoms in DM2 occurs later in adulthood than in </a:t>
            </a:r>
            <a:r>
              <a:rPr lang="en-US" b="1" dirty="0" smtClean="0"/>
              <a:t>DM1</a:t>
            </a:r>
          </a:p>
          <a:p>
            <a:pPr marL="285750" indent="-285750" algn="just">
              <a:spcAft>
                <a:spcPts val="1200"/>
              </a:spcAft>
              <a:buClr>
                <a:srgbClr val="C00000"/>
              </a:buClr>
              <a:buFont typeface="Wingdings" panose="05000000000000000000" pitchFamily="2" charset="2"/>
              <a:buChar char="v"/>
            </a:pPr>
            <a:r>
              <a:rPr lang="en-US" b="1" dirty="0" smtClean="0"/>
              <a:t>diagnostic </a:t>
            </a:r>
            <a:r>
              <a:rPr lang="en-US" b="1" dirty="0"/>
              <a:t>delay in DM2 is often </a:t>
            </a:r>
            <a:r>
              <a:rPr lang="en-US" b="1" dirty="0" smtClean="0"/>
              <a:t>challenging because </a:t>
            </a:r>
            <a:r>
              <a:rPr lang="en-US" b="1" dirty="0"/>
              <a:t>many patients lack core elements of </a:t>
            </a:r>
            <a:r>
              <a:rPr lang="en-US" b="1" dirty="0" smtClean="0"/>
              <a:t>DM:  </a:t>
            </a:r>
            <a:r>
              <a:rPr lang="en-US" b="1" dirty="0" smtClean="0">
                <a:solidFill>
                  <a:srgbClr val="C00000"/>
                </a:solidFill>
              </a:rPr>
              <a:t>-</a:t>
            </a:r>
            <a:r>
              <a:rPr lang="en-US" b="1" dirty="0" smtClean="0"/>
              <a:t> clear </a:t>
            </a:r>
            <a:r>
              <a:rPr lang="en-US" b="1" dirty="0"/>
              <a:t>dominant </a:t>
            </a:r>
            <a:r>
              <a:rPr lang="en-US" b="1" dirty="0" smtClean="0"/>
              <a:t>inheritance</a:t>
            </a:r>
            <a:endParaRPr lang="en-US" b="1" dirty="0"/>
          </a:p>
          <a:p>
            <a:pPr algn="just">
              <a:spcAft>
                <a:spcPts val="1200"/>
              </a:spcAft>
              <a:buClr>
                <a:srgbClr val="C00000"/>
              </a:buClr>
            </a:pPr>
            <a:r>
              <a:rPr lang="en-US" b="1" dirty="0" smtClean="0">
                <a:solidFill>
                  <a:srgbClr val="C00000"/>
                </a:solidFill>
              </a:rPr>
              <a:t>                                      -</a:t>
            </a:r>
            <a:r>
              <a:rPr lang="en-US" b="1" dirty="0" smtClean="0"/>
              <a:t> myotonia </a:t>
            </a:r>
            <a:r>
              <a:rPr lang="en-US" b="1" dirty="0"/>
              <a:t>on clinical </a:t>
            </a:r>
            <a:r>
              <a:rPr lang="en-US" b="1" dirty="0" smtClean="0"/>
              <a:t>exam</a:t>
            </a:r>
          </a:p>
          <a:p>
            <a:pPr algn="just">
              <a:spcAft>
                <a:spcPts val="1200"/>
              </a:spcAft>
              <a:buClr>
                <a:srgbClr val="C00000"/>
              </a:buClr>
            </a:pPr>
            <a:r>
              <a:rPr lang="en-US" b="1" dirty="0" smtClean="0">
                <a:solidFill>
                  <a:srgbClr val="C00000"/>
                </a:solidFill>
              </a:rPr>
              <a:t>                                      -</a:t>
            </a:r>
            <a:r>
              <a:rPr lang="en-US" b="1" dirty="0" smtClean="0"/>
              <a:t> obvious </a:t>
            </a:r>
            <a:r>
              <a:rPr lang="en-US" b="1" dirty="0"/>
              <a:t>electromyography (EMG) </a:t>
            </a:r>
            <a:r>
              <a:rPr lang="en-US" b="1" dirty="0" smtClean="0"/>
              <a:t>abnormalities</a:t>
            </a:r>
          </a:p>
          <a:p>
            <a:pPr algn="just">
              <a:spcAft>
                <a:spcPts val="1200"/>
              </a:spcAft>
              <a:buClr>
                <a:srgbClr val="C00000"/>
              </a:buClr>
            </a:pPr>
            <a:r>
              <a:rPr lang="en-US" b="1" dirty="0" smtClean="0">
                <a:solidFill>
                  <a:srgbClr val="C00000"/>
                </a:solidFill>
              </a:rPr>
              <a:t>                                      -</a:t>
            </a:r>
            <a:r>
              <a:rPr lang="en-US" b="1" dirty="0" smtClean="0"/>
              <a:t> cataracts</a:t>
            </a:r>
            <a:endParaRPr lang="en-US" b="1" dirty="0"/>
          </a:p>
          <a:p>
            <a:pPr marL="285750" indent="-285750" algn="just">
              <a:spcAft>
                <a:spcPts val="1200"/>
              </a:spcAft>
              <a:buClr>
                <a:srgbClr val="C00000"/>
              </a:buClr>
              <a:buFont typeface="Wingdings" panose="05000000000000000000" pitchFamily="2" charset="2"/>
              <a:buChar char="v"/>
            </a:pPr>
            <a:r>
              <a:rPr lang="en-US" b="1" dirty="0"/>
              <a:t>m</a:t>
            </a:r>
            <a:r>
              <a:rPr lang="en-US" b="1" dirty="0" smtClean="0"/>
              <a:t>any </a:t>
            </a:r>
            <a:r>
              <a:rPr lang="en-US" b="1" dirty="0"/>
              <a:t>symptoms of DM2 resemble the diffuse muscle pain and stiffness </a:t>
            </a:r>
            <a:r>
              <a:rPr lang="en-US" b="1" dirty="0" smtClean="0"/>
              <a:t>associated with </a:t>
            </a:r>
            <a:r>
              <a:rPr lang="en-US" b="1" dirty="0"/>
              <a:t>other </a:t>
            </a:r>
            <a:r>
              <a:rPr lang="en-US" b="1" dirty="0" smtClean="0"/>
              <a:t>disorders (fibromyalgia) </a:t>
            </a:r>
            <a:r>
              <a:rPr lang="en-US" b="1" dirty="0"/>
              <a:t>and delay accurate diagnosis </a:t>
            </a:r>
            <a:endParaRPr lang="en-US" b="1" dirty="0" smtClean="0"/>
          </a:p>
        </p:txBody>
      </p:sp>
      <p:sp>
        <p:nvSpPr>
          <p:cNvPr id="3" name="Rettangolo 2"/>
          <p:cNvSpPr/>
          <p:nvPr/>
        </p:nvSpPr>
        <p:spPr>
          <a:xfrm>
            <a:off x="323528" y="6011996"/>
            <a:ext cx="8424936" cy="523220"/>
          </a:xfrm>
          <a:prstGeom prst="rect">
            <a:avLst/>
          </a:prstGeom>
        </p:spPr>
        <p:txBody>
          <a:bodyPr wrap="square">
            <a:spAutoFit/>
          </a:bodyPr>
          <a:lstStyle/>
          <a:p>
            <a:pPr lvl="0" algn="ctr">
              <a:buClr>
                <a:srgbClr val="C00000"/>
              </a:buClr>
            </a:pPr>
            <a:r>
              <a:rPr lang="en-US" sz="2800" b="1" dirty="0">
                <a:solidFill>
                  <a:srgbClr val="A22212"/>
                </a:solidFill>
              </a:rPr>
              <a:t>DM2 may be as </a:t>
            </a:r>
            <a:r>
              <a:rPr lang="en-US" sz="2800" b="1" dirty="0" smtClean="0">
                <a:solidFill>
                  <a:srgbClr val="A22212"/>
                </a:solidFill>
              </a:rPr>
              <a:t>prevalent as </a:t>
            </a:r>
            <a:r>
              <a:rPr lang="en-US" sz="2800" b="1" dirty="0">
                <a:solidFill>
                  <a:srgbClr val="A22212"/>
                </a:solidFill>
              </a:rPr>
              <a:t>DM1 in certain countries </a:t>
            </a:r>
            <a:endParaRPr lang="it-IT" sz="2800" b="1" dirty="0">
              <a:solidFill>
                <a:srgbClr val="A22212"/>
              </a:solidFill>
            </a:endParaRPr>
          </a:p>
        </p:txBody>
      </p:sp>
      <p:sp>
        <p:nvSpPr>
          <p:cNvPr id="7" name="Rettangolo 6"/>
          <p:cNvSpPr/>
          <p:nvPr/>
        </p:nvSpPr>
        <p:spPr>
          <a:xfrm>
            <a:off x="251520" y="4942909"/>
            <a:ext cx="8640960" cy="646331"/>
          </a:xfrm>
          <a:prstGeom prst="rect">
            <a:avLst/>
          </a:prstGeom>
        </p:spPr>
        <p:txBody>
          <a:bodyPr wrap="square">
            <a:spAutoFit/>
          </a:bodyPr>
          <a:lstStyle/>
          <a:p>
            <a:pPr lvl="0" algn="ctr">
              <a:buClr>
                <a:srgbClr val="C00000"/>
              </a:buClr>
            </a:pPr>
            <a:r>
              <a:rPr lang="en-US" b="1" dirty="0" smtClean="0">
                <a:solidFill>
                  <a:prstClr val="black"/>
                </a:solidFill>
              </a:rPr>
              <a:t>with </a:t>
            </a:r>
            <a:r>
              <a:rPr lang="en-US" b="1" dirty="0">
                <a:solidFill>
                  <a:prstClr val="black"/>
                </a:solidFill>
              </a:rPr>
              <a:t>many potential misdiagnosed and undiagnosed patients, the prevalence of DM2 is likely higher than currently assumed  </a:t>
            </a:r>
            <a:endParaRPr lang="it-IT" b="1" dirty="0">
              <a:solidFill>
                <a:prstClr val="black"/>
              </a:solidFill>
            </a:endParaRPr>
          </a:p>
        </p:txBody>
      </p:sp>
      <p:pic>
        <p:nvPicPr>
          <p:cNvPr id="8" name="Immagin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765175"/>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3"/>
          <p:cNvSpPr>
            <a:spLocks noGrp="1" noChangeArrowheads="1"/>
          </p:cNvSpPr>
          <p:nvPr>
            <p:ph type="title"/>
          </p:nvPr>
        </p:nvSpPr>
        <p:spPr bwMode="auto">
          <a:xfrm>
            <a:off x="323528" y="400735"/>
            <a:ext cx="815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it-IT" altLang="it-IT" sz="3600" dirty="0">
                <a:solidFill>
                  <a:srgbClr val="000000"/>
                </a:solidFill>
                <a:latin typeface="Calibri" pitchFamily="34" charset="0"/>
                <a:cs typeface="Times New Roman" pitchFamily="18" charset="0"/>
              </a:rPr>
              <a:t>Myotonic </a:t>
            </a:r>
            <a:r>
              <a:rPr lang="it-IT" altLang="it-IT" sz="3600" dirty="0" err="1">
                <a:solidFill>
                  <a:srgbClr val="000000"/>
                </a:solidFill>
                <a:latin typeface="Calibri" pitchFamily="34" charset="0"/>
                <a:cs typeface="Times New Roman" pitchFamily="18" charset="0"/>
              </a:rPr>
              <a:t>Dystrophy</a:t>
            </a:r>
            <a:r>
              <a:rPr lang="it-IT" altLang="it-IT" sz="3600" dirty="0">
                <a:solidFill>
                  <a:srgbClr val="000000"/>
                </a:solidFill>
                <a:latin typeface="Calibri" pitchFamily="34" charset="0"/>
                <a:cs typeface="Times New Roman" pitchFamily="18" charset="0"/>
              </a:rPr>
              <a:t> </a:t>
            </a:r>
            <a:r>
              <a:rPr lang="it-IT" altLang="it-IT" sz="3600" dirty="0" err="1">
                <a:solidFill>
                  <a:srgbClr val="000000"/>
                </a:solidFill>
                <a:latin typeface="Calibri" pitchFamily="34" charset="0"/>
                <a:cs typeface="Times New Roman" pitchFamily="18" charset="0"/>
              </a:rPr>
              <a:t>type</a:t>
            </a:r>
            <a:r>
              <a:rPr lang="it-IT" altLang="it-IT" sz="3600" dirty="0">
                <a:solidFill>
                  <a:srgbClr val="000000"/>
                </a:solidFill>
                <a:latin typeface="Calibri" pitchFamily="34" charset="0"/>
                <a:cs typeface="Times New Roman" pitchFamily="18" charset="0"/>
              </a:rPr>
              <a:t> 2</a:t>
            </a:r>
          </a:p>
        </p:txBody>
      </p:sp>
    </p:spTree>
    <p:extLst>
      <p:ext uri="{BB962C8B-B14F-4D97-AF65-F5344CB8AC3E}">
        <p14:creationId xmlns:p14="http://schemas.microsoft.com/office/powerpoint/2010/main" val="35946111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3180840" y="1700808"/>
            <a:ext cx="2782319" cy="4936976"/>
          </a:xfrm>
          <a:prstGeom prst="rect">
            <a:avLst/>
          </a:prstGeom>
        </p:spPr>
      </p:pic>
      <p:pic>
        <p:nvPicPr>
          <p:cNvPr id="9" name="Immagin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224" y="771250"/>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3"/>
          <p:cNvSpPr>
            <a:spLocks noGrp="1" noChangeArrowheads="1"/>
          </p:cNvSpPr>
          <p:nvPr>
            <p:ph type="title"/>
          </p:nvPr>
        </p:nvSpPr>
        <p:spPr bwMode="auto">
          <a:xfrm>
            <a:off x="609600" y="400735"/>
            <a:ext cx="815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it-IT" sz="3600" dirty="0">
                <a:latin typeface="Calibri" pitchFamily="34" charset="0"/>
                <a:cs typeface="Times New Roman" pitchFamily="18" charset="0"/>
              </a:rPr>
              <a:t>Myotonic </a:t>
            </a:r>
            <a:r>
              <a:rPr lang="it-IT" sz="3600" dirty="0" err="1">
                <a:latin typeface="Calibri" pitchFamily="34" charset="0"/>
                <a:cs typeface="Times New Roman" pitchFamily="18" charset="0"/>
              </a:rPr>
              <a:t>Dystrophy</a:t>
            </a:r>
            <a:r>
              <a:rPr lang="it-IT" sz="3600" dirty="0">
                <a:latin typeface="Calibri" pitchFamily="34" charset="0"/>
                <a:cs typeface="Times New Roman" pitchFamily="18" charset="0"/>
              </a:rPr>
              <a:t> </a:t>
            </a:r>
            <a:r>
              <a:rPr lang="it-IT" sz="3600" dirty="0" err="1" smtClean="0">
                <a:latin typeface="Calibri" pitchFamily="34" charset="0"/>
                <a:cs typeface="Times New Roman" pitchFamily="18" charset="0"/>
              </a:rPr>
              <a:t>Type</a:t>
            </a:r>
            <a:r>
              <a:rPr lang="it-IT" sz="3600" dirty="0" smtClean="0">
                <a:latin typeface="Calibri" pitchFamily="34" charset="0"/>
                <a:cs typeface="Times New Roman" pitchFamily="18" charset="0"/>
              </a:rPr>
              <a:t> </a:t>
            </a:r>
            <a:r>
              <a:rPr lang="it-IT" sz="3600" dirty="0">
                <a:latin typeface="Calibri" pitchFamily="34" charset="0"/>
                <a:cs typeface="Times New Roman" pitchFamily="18" charset="0"/>
              </a:rPr>
              <a:t>2</a:t>
            </a:r>
          </a:p>
        </p:txBody>
      </p:sp>
    </p:spTree>
    <p:extLst>
      <p:ext uri="{BB962C8B-B14F-4D97-AF65-F5344CB8AC3E}">
        <p14:creationId xmlns:p14="http://schemas.microsoft.com/office/powerpoint/2010/main" val="313216126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2176463" y="785813"/>
            <a:ext cx="184150" cy="457200"/>
          </a:xfrm>
          <a:prstGeom prst="rect">
            <a:avLst/>
          </a:prstGeom>
          <a:noFill/>
          <a:ln w="12700">
            <a:noFill/>
            <a:miter lim="800000"/>
            <a:headEnd type="none" w="sm" len="sm"/>
            <a:tailEnd type="none" w="sm" len="sm"/>
          </a:ln>
          <a:effectLst/>
        </p:spPr>
        <p:txBody>
          <a:bodyPr wrap="none">
            <a:spAutoFit/>
          </a:bodyPr>
          <a:lstStyle/>
          <a:p>
            <a:pPr>
              <a:defRPr/>
            </a:pPr>
            <a:endParaRPr lang="it-IT" i="1">
              <a:effectLst>
                <a:outerShdw blurRad="38100" dist="38100" dir="2700000" algn="tl">
                  <a:srgbClr val="C0C0C0"/>
                </a:outerShdw>
              </a:effectLst>
              <a:latin typeface="Times New Roman" pitchFamily="18" charset="0"/>
              <a:ea typeface="+mn-ea"/>
              <a:cs typeface="+mn-cs"/>
            </a:endParaRPr>
          </a:p>
        </p:txBody>
      </p:sp>
      <p:pic>
        <p:nvPicPr>
          <p:cNvPr id="7" name="Immagin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64704"/>
            <a:ext cx="742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p:txBody>
          <a:bodyPr>
            <a:normAutofit/>
          </a:bodyPr>
          <a:lstStyle/>
          <a:p>
            <a:r>
              <a:rPr lang="it-IT" sz="5400" b="1" dirty="0">
                <a:effectLst>
                  <a:outerShdw blurRad="38100" dist="38100" dir="2700000" algn="tl">
                    <a:srgbClr val="000000">
                      <a:alpha val="43137"/>
                    </a:srgbClr>
                  </a:outerShdw>
                </a:effectLst>
              </a:rPr>
              <a:t>DM2: </a:t>
            </a:r>
            <a:r>
              <a:rPr lang="it-IT" sz="5400" b="1" dirty="0" err="1">
                <a:effectLst>
                  <a:outerShdw blurRad="38100" dist="38100" dir="2700000" algn="tl">
                    <a:srgbClr val="000000">
                      <a:alpha val="43137"/>
                    </a:srgbClr>
                  </a:outerShdw>
                </a:effectLst>
              </a:rPr>
              <a:t>clinical</a:t>
            </a:r>
            <a:r>
              <a:rPr lang="it-IT" sz="5400" b="1" dirty="0">
                <a:effectLst>
                  <a:outerShdw blurRad="38100" dist="38100" dir="2700000" algn="tl">
                    <a:srgbClr val="000000">
                      <a:alpha val="43137"/>
                    </a:srgbClr>
                  </a:outerShdw>
                </a:effectLst>
              </a:rPr>
              <a:t> </a:t>
            </a:r>
            <a:r>
              <a:rPr lang="it-IT" sz="5400" b="1" dirty="0" err="1" smtClean="0">
                <a:effectLst>
                  <a:outerShdw blurRad="38100" dist="38100" dir="2700000" algn="tl">
                    <a:srgbClr val="000000">
                      <a:alpha val="43137"/>
                    </a:srgbClr>
                  </a:outerShdw>
                </a:effectLst>
              </a:rPr>
              <a:t>spectrum</a:t>
            </a:r>
            <a:endParaRPr lang="it-IT" sz="5400" dirty="0"/>
          </a:p>
        </p:txBody>
      </p:sp>
    </p:spTree>
    <p:extLst>
      <p:ext uri="{BB962C8B-B14F-4D97-AF65-F5344CB8AC3E}">
        <p14:creationId xmlns:p14="http://schemas.microsoft.com/office/powerpoint/2010/main" val="38211510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DF Presentation Template 2015">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esentation1" id="{DBC60925-92C1-604A-AEDC-5B94018CE6C3}" vid="{70386A9F-25D5-6545-A5B7-5A47E7AF1615}"/>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86</TotalTime>
  <Words>2872</Words>
  <Application>Microsoft Macintosh PowerPoint</Application>
  <PresentationFormat>Presentazione su schermo (4:3)</PresentationFormat>
  <Paragraphs>499</Paragraphs>
  <Slides>54</Slides>
  <Notes>6</Notes>
  <HiddenSlides>0</HiddenSlides>
  <MMClips>0</MMClips>
  <ScaleCrop>false</ScaleCrop>
  <HeadingPairs>
    <vt:vector size="6" baseType="variant">
      <vt:variant>
        <vt:lpstr>Tema</vt:lpstr>
      </vt:variant>
      <vt:variant>
        <vt:i4>1</vt:i4>
      </vt:variant>
      <vt:variant>
        <vt:lpstr>Server OLE incorporati</vt:lpstr>
      </vt:variant>
      <vt:variant>
        <vt:i4>2</vt:i4>
      </vt:variant>
      <vt:variant>
        <vt:lpstr>Titoli diapositive</vt:lpstr>
      </vt:variant>
      <vt:variant>
        <vt:i4>54</vt:i4>
      </vt:variant>
    </vt:vector>
  </HeadingPairs>
  <TitlesOfParts>
    <vt:vector size="57" baseType="lpstr">
      <vt:lpstr>MDF Presentation Template 2015</vt:lpstr>
      <vt:lpstr>Image</vt:lpstr>
      <vt:lpstr>Foglio di lavoro</vt:lpstr>
      <vt:lpstr>DM2  Symptoms Overview</vt:lpstr>
      <vt:lpstr>Outline</vt:lpstr>
      <vt:lpstr>Myotonic Dystrophies</vt:lpstr>
      <vt:lpstr>Etiology of DM</vt:lpstr>
      <vt:lpstr>Etiology of DM type 1 and 2</vt:lpstr>
      <vt:lpstr>Myotonic Dystrophy type 2</vt:lpstr>
      <vt:lpstr>Myotonic Dystrophy type 2</vt:lpstr>
      <vt:lpstr>Myotonic Dystrophy Type 2</vt:lpstr>
      <vt:lpstr>DM2: clinical spectrum</vt:lpstr>
      <vt:lpstr>DM1 phenotype</vt:lpstr>
      <vt:lpstr>PROMM phenotype</vt:lpstr>
      <vt:lpstr>PROMM phenotype</vt:lpstr>
      <vt:lpstr>PROMM phenotype</vt:lpstr>
      <vt:lpstr>PDM phenotype</vt:lpstr>
      <vt:lpstr>Presymptomatic</vt:lpstr>
      <vt:lpstr>Pain in DM2</vt:lpstr>
      <vt:lpstr>CNS predominant</vt:lpstr>
      <vt:lpstr>Myotonic Dystrophies </vt:lpstr>
      <vt:lpstr>Clinical and laboratory features</vt:lpstr>
      <vt:lpstr>Presentazione di PowerPoint</vt:lpstr>
      <vt:lpstr>Presentazione di PowerPoint</vt:lpstr>
      <vt:lpstr>Presentazione di PowerPoint</vt:lpstr>
      <vt:lpstr>Summary of the pathological findings </vt:lpstr>
      <vt:lpstr>Conclusions</vt:lpstr>
      <vt:lpstr>DMs muscle biopsy synopsis</vt:lpstr>
      <vt:lpstr>FISH</vt:lpstr>
      <vt:lpstr>Multisystemic disease</vt:lpstr>
      <vt:lpstr>Multisystemic disease</vt:lpstr>
      <vt:lpstr>Myotonic Dystrophy Type 2</vt:lpstr>
      <vt:lpstr>Myotonic Dystrophy Type 2</vt:lpstr>
      <vt:lpstr>Cardiac involvement</vt:lpstr>
      <vt:lpstr>Cardiac involvement</vt:lpstr>
      <vt:lpstr>Brain involvement</vt:lpstr>
      <vt:lpstr>Brain involvement</vt:lpstr>
      <vt:lpstr>DTI study on brain function  in DM type 1 and 2</vt:lpstr>
      <vt:lpstr>MRI Myotonic Dystrophies type 1 and 2</vt:lpstr>
      <vt:lpstr>Brain involvement</vt:lpstr>
      <vt:lpstr>Brain involvement</vt:lpstr>
      <vt:lpstr>Respiratory involvement</vt:lpstr>
      <vt:lpstr>EMG Myotonia</vt:lpstr>
      <vt:lpstr>Multisystemic concomitant diseases in DM2 patients</vt:lpstr>
      <vt:lpstr>Multisystemic concomitant diseases in DM2 patients</vt:lpstr>
      <vt:lpstr>Bone fractures in DM2</vt:lpstr>
      <vt:lpstr>Pregnancies in DM2</vt:lpstr>
      <vt:lpstr>Anaesthesia and DM2</vt:lpstr>
      <vt:lpstr>          Frequency of clinical symptomsiDM2</vt:lpstr>
      <vt:lpstr>Clinical symptoms in DM2</vt:lpstr>
      <vt:lpstr>Assistive devices in DM2</vt:lpstr>
      <vt:lpstr>Outcome in DM2</vt:lpstr>
      <vt:lpstr>Take home message</vt:lpstr>
      <vt:lpstr>Take home message</vt:lpstr>
      <vt:lpstr>Take home message</vt:lpstr>
      <vt:lpstr>Take home message</vt:lpstr>
      <vt:lpstr>Presentazione di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Giovanni Meola</cp:lastModifiedBy>
  <cp:revision>61</cp:revision>
  <dcterms:created xsi:type="dcterms:W3CDTF">2015-12-14T22:47:50Z</dcterms:created>
  <dcterms:modified xsi:type="dcterms:W3CDTF">2016-09-13T14:20:34Z</dcterms:modified>
</cp:coreProperties>
</file>